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336" r:id="rId2"/>
    <p:sldId id="494" r:id="rId3"/>
    <p:sldId id="480" r:id="rId4"/>
    <p:sldId id="481" r:id="rId5"/>
    <p:sldId id="482" r:id="rId6"/>
    <p:sldId id="483" r:id="rId7"/>
    <p:sldId id="484" r:id="rId8"/>
    <p:sldId id="485" r:id="rId9"/>
    <p:sldId id="486" r:id="rId10"/>
    <p:sldId id="487" r:id="rId11"/>
    <p:sldId id="491" r:id="rId12"/>
    <p:sldId id="488" r:id="rId13"/>
    <p:sldId id="490" r:id="rId14"/>
    <p:sldId id="492" r:id="rId15"/>
    <p:sldId id="489" r:id="rId16"/>
    <p:sldId id="493" r:id="rId17"/>
    <p:sldId id="495" r:id="rId18"/>
    <p:sldId id="472" r:id="rId19"/>
    <p:sldId id="354" r:id="rId20"/>
    <p:sldId id="355" r:id="rId21"/>
    <p:sldId id="478" r:id="rId22"/>
    <p:sldId id="477" r:id="rId23"/>
    <p:sldId id="479" r:id="rId24"/>
    <p:sldId id="473" r:id="rId25"/>
    <p:sldId id="474" r:id="rId26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C4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83" autoAdjust="0"/>
    <p:restoredTop sz="96327" autoAdjust="0"/>
  </p:normalViewPr>
  <p:slideViewPr>
    <p:cSldViewPr snapToGrid="0">
      <p:cViewPr varScale="1">
        <p:scale>
          <a:sx n="128" d="100"/>
          <a:sy n="128" d="100"/>
        </p:scale>
        <p:origin x="2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3536B-307B-C94C-BE46-4BD46135C2CA}" type="datetimeFigureOut">
              <a:rPr kumimoji="1" lang="ko-Kore-KR" altLang="en-US" smtClean="0"/>
              <a:t>2022. 12. 3.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596E58-D7D0-8542-AFE8-DAD6063F8D4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51500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이게뭐야이게뭐야이게뭐야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168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7777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0452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130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0412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3332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4854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1788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3316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이제부터 저희가 겪었던 여러가지  </a:t>
            </a:r>
            <a:r>
              <a:rPr lang="en-US" altLang="ko-KR" dirty="0"/>
              <a:t>trial and errors</a:t>
            </a:r>
            <a:r>
              <a:rPr lang="ko-KR" altLang="en-US" dirty="0"/>
              <a:t>에 대해 발표하겠습니다</a:t>
            </a:r>
            <a:r>
              <a:rPr lang="en-US" altLang="ko-KR" dirty="0"/>
              <a:t>. </a:t>
            </a:r>
            <a:r>
              <a:rPr lang="ko-KR" altLang="en-US" dirty="0"/>
              <a:t>우선 유저의 데이터 구조를 바꿨습니다</a:t>
            </a:r>
            <a:r>
              <a:rPr lang="en-US" altLang="ko-KR" dirty="0"/>
              <a:t>. </a:t>
            </a:r>
            <a:r>
              <a:rPr lang="ko-KR" altLang="en-US" dirty="0"/>
              <a:t>기존의 구조는 유저의 </a:t>
            </a:r>
            <a:r>
              <a:rPr lang="en-US" altLang="ko-KR" dirty="0"/>
              <a:t>“</a:t>
            </a:r>
            <a:r>
              <a:rPr lang="ko-KR" altLang="en-US" dirty="0"/>
              <a:t>가입한 동아리</a:t>
            </a:r>
            <a:r>
              <a:rPr lang="en-US" altLang="ko-KR" dirty="0"/>
              <a:t>” column</a:t>
            </a:r>
            <a:r>
              <a:rPr lang="ko-KR" altLang="en-US" dirty="0"/>
              <a:t>에 동아리</a:t>
            </a:r>
            <a:r>
              <a:rPr lang="en-US" altLang="ko-KR" dirty="0"/>
              <a:t>A, </a:t>
            </a:r>
            <a:r>
              <a:rPr lang="ko-KR" altLang="en-US" dirty="0"/>
              <a:t>동아리</a:t>
            </a:r>
            <a:r>
              <a:rPr lang="en-US" altLang="ko-KR" dirty="0"/>
              <a:t>B, </a:t>
            </a:r>
            <a:r>
              <a:rPr lang="ko-KR" altLang="en-US" dirty="0"/>
              <a:t>동아리</a:t>
            </a:r>
            <a:r>
              <a:rPr lang="en-US" altLang="ko-KR" dirty="0"/>
              <a:t>C</a:t>
            </a:r>
            <a:r>
              <a:rPr lang="ko-KR" altLang="en-US" dirty="0"/>
              <a:t>가 이렇게 배열로써 들어가는 형식이었습니다</a:t>
            </a:r>
            <a:r>
              <a:rPr lang="en-US" altLang="ko-KR" dirty="0"/>
              <a:t>. </a:t>
            </a:r>
            <a:r>
              <a:rPr lang="ko-KR" altLang="en-US" dirty="0"/>
              <a:t>하지만 이럴 경우 동아리를 조회하는 데에 배열을 다 뒤져야 했기에 시간이 오래 걸리고 코드가 복잡해지는 문제가 있었습니다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그래서 서비스 개발 도중 데이터구조를 변경을 오른쪽과 같이 변경했는데</a:t>
            </a:r>
            <a:r>
              <a:rPr lang="en-US" altLang="ko-KR" dirty="0"/>
              <a:t>, </a:t>
            </a:r>
            <a:r>
              <a:rPr lang="ko-KR" altLang="en-US" dirty="0"/>
              <a:t>이 경우는 해시 테이블을 사용해서 동아리의 </a:t>
            </a:r>
            <a:r>
              <a:rPr lang="en-US" altLang="ko-KR" dirty="0"/>
              <a:t>ID</a:t>
            </a:r>
            <a:r>
              <a:rPr lang="ko-KR" altLang="en-US" dirty="0"/>
              <a:t>로써 바로 동아리 정보에 접근할 수 있도록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이미 </a:t>
            </a:r>
            <a:r>
              <a:rPr lang="ko-KR" altLang="en-US" dirty="0" err="1"/>
              <a:t>만들어둔</a:t>
            </a:r>
            <a:r>
              <a:rPr lang="ko-KR" altLang="en-US" dirty="0"/>
              <a:t> 관련 로직을 모두 뜯어고쳐야 </a:t>
            </a:r>
            <a:r>
              <a:rPr lang="ko-KR" altLang="en-US" dirty="0" err="1"/>
              <a:t>했어서</a:t>
            </a:r>
            <a:r>
              <a:rPr lang="ko-KR" altLang="en-US" dirty="0"/>
              <a:t> 쉽지 않은 결정이었지만 그 이후로는 개발에 속도가 더 붙었습니다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0313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Samesite</a:t>
            </a:r>
            <a:r>
              <a:rPr lang="ko-KR" altLang="en-US" dirty="0"/>
              <a:t> </a:t>
            </a:r>
            <a:r>
              <a:rPr lang="en-US" altLang="ko-KR" dirty="0"/>
              <a:t>error</a:t>
            </a:r>
            <a:r>
              <a:rPr lang="ko-KR" altLang="en-US" dirty="0"/>
              <a:t>는 배포 과정 중 자연스럽게 해결되었습니다</a:t>
            </a:r>
            <a:r>
              <a:rPr lang="en-US" altLang="ko-KR" dirty="0"/>
              <a:t>. </a:t>
            </a:r>
            <a:r>
              <a:rPr lang="ko-KR" altLang="en-US" dirty="0"/>
              <a:t>이게 도메인이 다르면 유저 로그인 관련 정보를 교환을 못하는 에러인데</a:t>
            </a:r>
            <a:r>
              <a:rPr lang="en-US" altLang="ko-KR" dirty="0"/>
              <a:t>, </a:t>
            </a:r>
            <a:r>
              <a:rPr lang="ko-KR" altLang="en-US" dirty="0"/>
              <a:t>사실 </a:t>
            </a:r>
            <a:r>
              <a:rPr lang="ko-KR" altLang="en-US" dirty="0" err="1"/>
              <a:t>백엔드를</a:t>
            </a:r>
            <a:r>
              <a:rPr lang="ko-KR" altLang="en-US" dirty="0"/>
              <a:t> </a:t>
            </a:r>
            <a:r>
              <a:rPr lang="en-US" altLang="ko-KR" dirty="0"/>
              <a:t>https</a:t>
            </a:r>
            <a:r>
              <a:rPr lang="ko-KR" altLang="en-US" dirty="0"/>
              <a:t>로 만들면 되었습니다</a:t>
            </a:r>
            <a:r>
              <a:rPr lang="en-US" altLang="ko-KR" dirty="0"/>
              <a:t>. </a:t>
            </a:r>
            <a:r>
              <a:rPr lang="ko-KR" altLang="en-US" dirty="0"/>
              <a:t>하지만 </a:t>
            </a:r>
            <a:r>
              <a:rPr lang="en-US" altLang="ko-KR" dirty="0"/>
              <a:t>https </a:t>
            </a:r>
            <a:r>
              <a:rPr lang="ko-KR" altLang="en-US" dirty="0"/>
              <a:t>서버와 </a:t>
            </a:r>
            <a:r>
              <a:rPr lang="en-US" altLang="ko-KR" dirty="0"/>
              <a:t>http </a:t>
            </a:r>
            <a:r>
              <a:rPr lang="ko-KR" altLang="en-US" dirty="0"/>
              <a:t>로컬 서버는 악수를 할 수가 없죠</a:t>
            </a:r>
            <a:r>
              <a:rPr lang="en-US" altLang="ko-KR" dirty="0"/>
              <a:t>. </a:t>
            </a:r>
            <a:r>
              <a:rPr lang="ko-KR" altLang="en-US" dirty="0"/>
              <a:t>그래서 그때는 프론트에서 </a:t>
            </a:r>
            <a:r>
              <a:rPr lang="ko-KR" altLang="en-US" dirty="0" err="1"/>
              <a:t>백엔드</a:t>
            </a:r>
            <a:r>
              <a:rPr lang="ko-KR" altLang="en-US" dirty="0"/>
              <a:t> 프로젝트를 받아 로컬에서 </a:t>
            </a:r>
            <a:r>
              <a:rPr lang="ko-KR" altLang="en-US" dirty="0" err="1"/>
              <a:t>돌렸어야</a:t>
            </a:r>
            <a:r>
              <a:rPr lang="ko-KR" altLang="en-US" dirty="0"/>
              <a:t> 했는데</a:t>
            </a:r>
            <a:r>
              <a:rPr lang="en-US" altLang="ko-KR" dirty="0"/>
              <a:t>, </a:t>
            </a:r>
            <a:r>
              <a:rPr lang="ko-KR" altLang="en-US" dirty="0"/>
              <a:t>이제 </a:t>
            </a:r>
            <a:r>
              <a:rPr lang="ko-KR" altLang="en-US" dirty="0" err="1"/>
              <a:t>백엔드</a:t>
            </a:r>
            <a:r>
              <a:rPr lang="ko-KR" altLang="en-US" dirty="0"/>
              <a:t> </a:t>
            </a:r>
            <a:r>
              <a:rPr lang="ko-KR" altLang="en-US" dirty="0" err="1"/>
              <a:t>프론트엔드</a:t>
            </a:r>
            <a:r>
              <a:rPr lang="ko-KR" altLang="en-US" dirty="0"/>
              <a:t> 모두 </a:t>
            </a:r>
            <a:r>
              <a:rPr lang="en-US" altLang="ko-KR" dirty="0"/>
              <a:t>https</a:t>
            </a:r>
            <a:r>
              <a:rPr lang="ko-KR" altLang="en-US" dirty="0"/>
              <a:t>가 되어 서로 자유롭게 쿠키를 주고 받을 수 있게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026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534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</a:t>
            </a:r>
            <a:r>
              <a:rPr lang="en-US" altLang="ko-KR" dirty="0"/>
              <a:t>https </a:t>
            </a:r>
            <a:r>
              <a:rPr lang="ko-KR" altLang="en-US" dirty="0"/>
              <a:t>설정과 관련된 문제인데 저희는 </a:t>
            </a:r>
            <a:r>
              <a:rPr lang="en-US" altLang="ko-KR" dirty="0"/>
              <a:t>AWS</a:t>
            </a:r>
            <a:r>
              <a:rPr lang="ko-KR" altLang="en-US" dirty="0"/>
              <a:t>의 </a:t>
            </a:r>
            <a:r>
              <a:rPr lang="ko-KR" altLang="en-US" dirty="0" err="1"/>
              <a:t>로드밸런서를</a:t>
            </a:r>
            <a:r>
              <a:rPr lang="ko-KR" altLang="en-US" dirty="0"/>
              <a:t> 통해 </a:t>
            </a:r>
            <a:r>
              <a:rPr lang="en-US" altLang="ko-KR" dirty="0"/>
              <a:t>https </a:t>
            </a:r>
            <a:r>
              <a:rPr lang="ko-KR" altLang="en-US" dirty="0"/>
              <a:t>설정을 해주었습니다</a:t>
            </a:r>
            <a:r>
              <a:rPr lang="en-US" altLang="ko-KR" dirty="0"/>
              <a:t>. </a:t>
            </a:r>
            <a:r>
              <a:rPr lang="ko-KR" altLang="en-US" dirty="0" err="1"/>
              <a:t>로드밸런서는</a:t>
            </a:r>
            <a:r>
              <a:rPr lang="ko-KR" altLang="en-US" dirty="0"/>
              <a:t> 본래 유저의 요청을 여러 서버를 분산해서 처리할 수 있게 해주는 역할을 하는데</a:t>
            </a:r>
            <a:r>
              <a:rPr lang="en-US" altLang="ko-KR" dirty="0"/>
              <a:t>, </a:t>
            </a:r>
            <a:r>
              <a:rPr lang="ko-KR" altLang="en-US" dirty="0"/>
              <a:t>이 경우에는 </a:t>
            </a:r>
            <a:r>
              <a:rPr lang="ko-KR" altLang="en-US" dirty="0" err="1"/>
              <a:t>프론트엔드와</a:t>
            </a:r>
            <a:r>
              <a:rPr lang="ko-KR" altLang="en-US" dirty="0"/>
              <a:t> </a:t>
            </a:r>
            <a:r>
              <a:rPr lang="ko-KR" altLang="en-US" dirty="0" err="1"/>
              <a:t>백엔드로</a:t>
            </a:r>
            <a:r>
              <a:rPr lang="ko-KR" altLang="en-US" dirty="0"/>
              <a:t> 요청을 분산해줍니다</a:t>
            </a:r>
            <a:r>
              <a:rPr lang="en-US" altLang="ko-KR" dirty="0"/>
              <a:t>. </a:t>
            </a:r>
            <a:r>
              <a:rPr lang="ko-KR" altLang="en-US" dirty="0"/>
              <a:t>이때 중간에 </a:t>
            </a:r>
            <a:r>
              <a:rPr lang="en-US" altLang="ko-KR" dirty="0"/>
              <a:t>https </a:t>
            </a:r>
            <a:r>
              <a:rPr lang="ko-KR" altLang="en-US" dirty="0"/>
              <a:t>인증서를 놓아 </a:t>
            </a:r>
            <a:r>
              <a:rPr lang="en-US" altLang="ko-KR" dirty="0"/>
              <a:t>https </a:t>
            </a:r>
            <a:r>
              <a:rPr lang="ko-KR" altLang="en-US" dirty="0"/>
              <a:t>설정을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3383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원래 도메인 정보를 잘못 입력해 서버의 상태 검사가 실패하는 문제가 있었는데</a:t>
            </a:r>
            <a:r>
              <a:rPr lang="en-US" altLang="ko-KR" dirty="0"/>
              <a:t>, </a:t>
            </a:r>
            <a:r>
              <a:rPr lang="ko-KR" altLang="en-US" dirty="0"/>
              <a:t>이를 해결을 했습니다</a:t>
            </a:r>
            <a:r>
              <a:rPr lang="en-US" altLang="ko-KR" dirty="0"/>
              <a:t>. </a:t>
            </a:r>
            <a:r>
              <a:rPr lang="ko-KR" altLang="en-US" dirty="0"/>
              <a:t>그래도 </a:t>
            </a:r>
            <a:r>
              <a:rPr lang="en-US" altLang="ko-KR" dirty="0"/>
              <a:t>https</a:t>
            </a:r>
            <a:r>
              <a:rPr lang="ko-KR" altLang="en-US" dirty="0"/>
              <a:t>가 작동하지 않아 좌절을 하고 있었는데</a:t>
            </a:r>
            <a:r>
              <a:rPr lang="en-US" altLang="ko-KR" dirty="0"/>
              <a:t>, </a:t>
            </a:r>
            <a:r>
              <a:rPr lang="ko-KR" altLang="en-US" dirty="0"/>
              <a:t>교수님께서 </a:t>
            </a:r>
            <a:r>
              <a:rPr lang="en-US" altLang="ko-KR" dirty="0"/>
              <a:t>https</a:t>
            </a:r>
            <a:r>
              <a:rPr lang="ko-KR" altLang="en-US" dirty="0"/>
              <a:t>를 설정하시라는 요청이 있어서 다시 보았는데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7909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알고보니</a:t>
            </a:r>
            <a:r>
              <a:rPr lang="ko-KR" altLang="en-US" dirty="0"/>
              <a:t> </a:t>
            </a:r>
            <a:r>
              <a:rPr lang="ko-KR" altLang="en-US" dirty="0" err="1"/>
              <a:t>로드밸런서에</a:t>
            </a:r>
            <a:r>
              <a:rPr lang="ko-KR" altLang="en-US" dirty="0"/>
              <a:t> 인증서를 연결하지 않았던 문제입니다</a:t>
            </a:r>
            <a:r>
              <a:rPr lang="en-US" altLang="ko-KR" dirty="0"/>
              <a:t>. </a:t>
            </a:r>
            <a:r>
              <a:rPr lang="ko-KR" altLang="en-US" dirty="0"/>
              <a:t>그래서 현재 저희 서비스는 </a:t>
            </a:r>
            <a:r>
              <a:rPr lang="en-US" altLang="ko-KR" dirty="0"/>
              <a:t>https</a:t>
            </a:r>
            <a:r>
              <a:rPr lang="ko-KR" altLang="en-US" dirty="0"/>
              <a:t>로 안전하게 배포가 되어있습니다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1788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Evaluation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저희가 처음 기획했던 필수적인 모집 관리</a:t>
            </a:r>
            <a:r>
              <a:rPr lang="en-US" altLang="ko-KR" dirty="0"/>
              <a:t>, </a:t>
            </a:r>
            <a:r>
              <a:rPr lang="ko-KR" altLang="en-US" dirty="0"/>
              <a:t>부원 관리</a:t>
            </a:r>
            <a:r>
              <a:rPr lang="en-US" altLang="ko-KR" dirty="0"/>
              <a:t>, </a:t>
            </a:r>
            <a:r>
              <a:rPr lang="ko-KR" altLang="en-US" dirty="0"/>
              <a:t>공지 관리</a:t>
            </a:r>
            <a:r>
              <a:rPr lang="en-US" altLang="ko-KR" dirty="0"/>
              <a:t>, </a:t>
            </a:r>
            <a:r>
              <a:rPr lang="ko-KR" altLang="en-US" dirty="0"/>
              <a:t>일정 관리에 더해 가계부 및 대시보드 등 다양한 추가 기능까지 구현했습니다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특히 공지 및 일정 관리에 숨김 기능까지 제공하여 더 다양한 방식으로 서비스를 이용할 수 있도록 제공했습니다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8447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Limitation</a:t>
            </a:r>
            <a:r>
              <a:rPr lang="ko-KR" altLang="en-US" dirty="0"/>
              <a:t>은 다음과 같습니다</a:t>
            </a:r>
            <a:r>
              <a:rPr lang="en-US" altLang="ko-KR" dirty="0"/>
              <a:t>. </a:t>
            </a:r>
            <a:r>
              <a:rPr lang="ko-KR" altLang="en-US" dirty="0"/>
              <a:t>우선 동아리 관리에 중점을 둔 플랫폼이므로 일반 유저가 사용할 수 있는 기능은 크게 없습니다</a:t>
            </a:r>
            <a:r>
              <a:rPr lang="en-US" altLang="ko-KR" dirty="0"/>
              <a:t>. </a:t>
            </a:r>
            <a:r>
              <a:rPr lang="ko-KR" altLang="en-US" dirty="0"/>
              <a:t>그래서 제가 현재 학교 서비스인 </a:t>
            </a:r>
            <a:r>
              <a:rPr lang="en-US" altLang="ko-KR" dirty="0"/>
              <a:t>SKKLUB </a:t>
            </a:r>
            <a:r>
              <a:rPr lang="ko-KR" altLang="en-US" dirty="0" err="1"/>
              <a:t>프론트엔드</a:t>
            </a:r>
            <a:r>
              <a:rPr lang="ko-KR" altLang="en-US" dirty="0"/>
              <a:t> 개발자 분에게 연락을 해서 두 서비스를 연결할 수 있을지 상의를 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플랫폼 특성상 실제 동아리에서 사용을 해야 유의미한 베타 테스트가 될 수 있는데</a:t>
            </a:r>
            <a:r>
              <a:rPr lang="en-US" altLang="ko-KR" dirty="0"/>
              <a:t>, </a:t>
            </a:r>
            <a:r>
              <a:rPr lang="ko-KR" altLang="en-US" dirty="0"/>
              <a:t>그래서 제가 멋쟁이사자처럼 회장님과 이야기가 되어서 내년 상반기에 멋쟁이사자처럼에서 베타테스트를 진행할 계획입니다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7901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002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720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259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179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573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154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844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558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118574-2A40-881A-6A92-6ACB1ACFFE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02B346-72B3-A3E4-DCFF-0740834BA2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93BA5A-4E49-683B-232E-3AF0EE43A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8F9C5-FAC2-9242-A21D-215F2FEE46EA}" type="datetimeFigureOut">
              <a:rPr kumimoji="1" lang="ko-Kore-KR" altLang="en-US" smtClean="0"/>
              <a:t>2022. 12. 3.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2D2D6E-88BC-C1C2-95ED-5A0DB983E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AB160D-6E01-518D-E449-02975B792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A1CEC-21DD-0645-9E70-3D7EE9572DB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19624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C5157A-3B9B-7A72-E877-8D38C50B4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27EF1F-65A3-72BB-361D-2C0D4934B1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768591-0025-CC1A-4D26-35DC9777C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8F9C5-FAC2-9242-A21D-215F2FEE46EA}" type="datetimeFigureOut">
              <a:rPr kumimoji="1" lang="ko-Kore-KR" altLang="en-US" smtClean="0"/>
              <a:t>2022. 12. 3.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8905F0-22E0-0D21-0592-81BF4E7E0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B7BA75-28F7-2237-6694-F41B913DA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A1CEC-21DD-0645-9E70-3D7EE9572DB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2558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097316-E5AD-2859-DFE2-CC7FF8CD19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4E8065-50A1-7973-8B9B-D5842D60F6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12710A-9A18-DE10-CF09-C46B19863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8F9C5-FAC2-9242-A21D-215F2FEE46EA}" type="datetimeFigureOut">
              <a:rPr kumimoji="1" lang="ko-Kore-KR" altLang="en-US" smtClean="0"/>
              <a:t>2022. 12. 3.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7EE84B-6B68-BD39-9341-01125FF28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A64DB9-9A47-900B-25BF-5A50C1041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A1CEC-21DD-0645-9E70-3D7EE9572DB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54460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F959F0-7AD4-8A8F-8BBC-C353A4770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246247-47CC-34C3-E591-8B4C111B9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27725D-D611-31A5-7B9A-00CB50616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8F9C5-FAC2-9242-A21D-215F2FEE46EA}" type="datetimeFigureOut">
              <a:rPr kumimoji="1" lang="ko-Kore-KR" altLang="en-US" smtClean="0"/>
              <a:t>2022. 12. 3.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A10F64-C217-DCE6-CB07-4767B9E33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5A242D-CFB4-F532-055E-1627BCAC9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A1CEC-21DD-0645-9E70-3D7EE9572DB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60009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7F1FF4-63C6-39F6-69AE-C05B6420D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49F352-A158-31FA-A1F0-15D7E171E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6724F2-7E99-1FAA-F883-1EB70EA08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8F9C5-FAC2-9242-A21D-215F2FEE46EA}" type="datetimeFigureOut">
              <a:rPr kumimoji="1" lang="ko-Kore-KR" altLang="en-US" smtClean="0"/>
              <a:t>2022. 12. 3.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C8241F-C8BE-F0C8-366E-A3AEEF6E3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A8EAD6-EDA9-747E-E160-BD7813AD1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A1CEC-21DD-0645-9E70-3D7EE9572DB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21171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666404-8A9D-8067-972C-B100FD414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42ABD4-1900-6D41-013D-C3D86D6F74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C12460-DB02-1F07-06D8-CC411085B4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BE01B4-13A1-9E10-BF9A-857B3F0D7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8F9C5-FAC2-9242-A21D-215F2FEE46EA}" type="datetimeFigureOut">
              <a:rPr kumimoji="1" lang="ko-Kore-KR" altLang="en-US" smtClean="0"/>
              <a:t>2022. 12. 3.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2A078A-8171-0AD2-26A9-C9C1F5B3E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C95BA1-F644-B78F-DB43-DB7381025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A1CEC-21DD-0645-9E70-3D7EE9572DB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216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642310-E0A3-6C22-75D5-5154226EF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76D3F9-690A-79C1-9B30-9896FD380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98EC23-020F-92E0-F87D-460AAFFDB6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69D272-9AB7-5C2E-1238-532C742AA5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B804EB-8998-D1D8-CD0B-C56BF9666A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ED9FE81-82D0-E498-5225-720A3368C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8F9C5-FAC2-9242-A21D-215F2FEE46EA}" type="datetimeFigureOut">
              <a:rPr kumimoji="1" lang="ko-Kore-KR" altLang="en-US" smtClean="0"/>
              <a:t>2022. 12. 3.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7E203D9-4191-BFB0-320E-9B51C32DD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C498866-7277-32D1-2B5B-8F101335E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A1CEC-21DD-0645-9E70-3D7EE9572DB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946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9790D1-9E5A-DF9E-97A4-D2C4122CE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BB9D332-49BD-B7FD-4CAC-E88B3684A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8F9C5-FAC2-9242-A21D-215F2FEE46EA}" type="datetimeFigureOut">
              <a:rPr kumimoji="1" lang="ko-Kore-KR" altLang="en-US" smtClean="0"/>
              <a:t>2022. 12. 3.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403E0E-448D-F12F-409D-FA52D1FAE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7BBD68-73F3-6D9C-00FC-935CF7D24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A1CEC-21DD-0645-9E70-3D7EE9572DB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89119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0EC433E-A942-48EB-43DA-5D00F34B5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8F9C5-FAC2-9242-A21D-215F2FEE46EA}" type="datetimeFigureOut">
              <a:rPr kumimoji="1" lang="ko-Kore-KR" altLang="en-US" smtClean="0"/>
              <a:t>2022. 12. 3.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7CC4E4D-B6E1-B979-820D-F09510E1D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0891DD-43A6-A191-535E-8B09C6BFB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A1CEC-21DD-0645-9E70-3D7EE9572DB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2981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F08A8D-998D-8DD7-A063-64120430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894BB3-2B2F-E850-437C-EC9F872DD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006557-D13B-8A1A-9488-F75EE07B6E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697E21-ACCC-6E21-392C-AB7849532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8F9C5-FAC2-9242-A21D-215F2FEE46EA}" type="datetimeFigureOut">
              <a:rPr kumimoji="1" lang="ko-Kore-KR" altLang="en-US" smtClean="0"/>
              <a:t>2022. 12. 3.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9DE24B-CA02-1DCC-9AC2-CD9CF4BC5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CE75A9-79EC-A2DB-AE1D-DCF1BE5B5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A1CEC-21DD-0645-9E70-3D7EE9572DB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51683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E6BC52-67D6-FA4F-1DC8-2ECA6F6D6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BE76D44-C188-E094-14E2-293A23DA44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754CB2-478A-0BE5-92AC-FB9BCD3A9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742B0C-9674-2E01-1A2C-2F393BDC2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8F9C5-FAC2-9242-A21D-215F2FEE46EA}" type="datetimeFigureOut">
              <a:rPr kumimoji="1" lang="ko-Kore-KR" altLang="en-US" smtClean="0"/>
              <a:t>2022. 12. 3.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7C02D8-F082-0382-290B-68E485EB3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62677E-D9CD-A6EF-D623-998A037E0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A1CEC-21DD-0645-9E70-3D7EE9572DB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7996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927B6F-1761-306D-8112-7EC28D2E0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BF35A9-F2DC-DCCC-5986-4AEA3BBEC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9E8C2E-A72E-CBA7-1BE6-3E15C6585E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8F9C5-FAC2-9242-A21D-215F2FEE46EA}" type="datetimeFigureOut">
              <a:rPr kumimoji="1" lang="ko-Kore-KR" altLang="en-US" smtClean="0"/>
              <a:t>2022. 12. 3.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420C6F-1197-EFDE-97E7-B9799E233C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7675E4-F1E8-5853-2F05-036D8B5403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A1CEC-21DD-0645-9E70-3D7EE9572DB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20803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jp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873071" y="720671"/>
            <a:ext cx="10445857" cy="554839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1470799" y="3161341"/>
            <a:ext cx="3701654" cy="92589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ts val="6500"/>
              </a:lnSpc>
            </a:pPr>
            <a:r>
              <a:rPr lang="en-US" altLang="ko-KR" sz="7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SKKUDO</a:t>
            </a:r>
            <a:endParaRPr lang="ko-KR" altLang="en-US" sz="70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2BDE6A-2D54-4601-B5D0-EEA096717A87}"/>
              </a:ext>
            </a:extLst>
          </p:cNvPr>
          <p:cNvSpPr txBox="1"/>
          <p:nvPr/>
        </p:nvSpPr>
        <p:spPr>
          <a:xfrm>
            <a:off x="1467220" y="3984623"/>
            <a:ext cx="3353803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연민석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김재영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문태주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이선종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1F9554-1857-6A95-41C1-A12657E1F131}"/>
              </a:ext>
            </a:extLst>
          </p:cNvPr>
          <p:cNvSpPr txBox="1"/>
          <p:nvPr/>
        </p:nvSpPr>
        <p:spPr>
          <a:xfrm>
            <a:off x="5770181" y="2713383"/>
            <a:ext cx="5083338" cy="175636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altLang="ko-KR" sz="5000" dirty="0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Customizable,</a:t>
            </a:r>
          </a:p>
          <a:p>
            <a:pPr algn="ctr">
              <a:lnSpc>
                <a:spcPts val="6500"/>
              </a:lnSpc>
            </a:pPr>
            <a:r>
              <a:rPr lang="en-US" altLang="ko-KR" sz="5000" dirty="0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But Easy to Use</a:t>
            </a:r>
            <a:endParaRPr lang="ko-KR" altLang="en-US" sz="5000" dirty="0">
              <a:solidFill>
                <a:schemeClr val="accent6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7342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283778" y="262759"/>
            <a:ext cx="11784653" cy="637977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61037A-9933-827A-8F78-A9CED924A51E}"/>
              </a:ext>
            </a:extLst>
          </p:cNvPr>
          <p:cNvSpPr/>
          <p:nvPr/>
        </p:nvSpPr>
        <p:spPr>
          <a:xfrm>
            <a:off x="784334" y="518642"/>
            <a:ext cx="141577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유저관리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6A7392-03A2-50AA-0E01-C139F5069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10" y="1825975"/>
            <a:ext cx="3220996" cy="3206050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E9347EC-EA7A-58FA-2A9C-2200CEB2D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655" y="1825975"/>
            <a:ext cx="3490130" cy="3206050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E97157C1-15D5-514E-7A14-A5C1C88CD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8995" y="1825974"/>
            <a:ext cx="3502753" cy="3206049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D336D62-30F2-94CB-8C58-E874FF7AAC0B}"/>
              </a:ext>
            </a:extLst>
          </p:cNvPr>
          <p:cNvCxnSpPr/>
          <p:nvPr/>
        </p:nvCxnSpPr>
        <p:spPr>
          <a:xfrm>
            <a:off x="2108886" y="4917989"/>
            <a:ext cx="0" cy="815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9D371F5-E2C3-620E-8672-A00BFFD0C85C}"/>
              </a:ext>
            </a:extLst>
          </p:cNvPr>
          <p:cNvSpPr txBox="1"/>
          <p:nvPr/>
        </p:nvSpPr>
        <p:spPr>
          <a:xfrm>
            <a:off x="844983" y="5864871"/>
            <a:ext cx="2710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solidFill>
                  <a:schemeClr val="accent6">
                    <a:lumMod val="50000"/>
                  </a:schemeClr>
                </a:solidFill>
              </a:rPr>
              <a:t>대시보드에서</a:t>
            </a:r>
            <a:r>
              <a:rPr kumimoji="1" lang="ko-KR" altLang="en-US" dirty="0">
                <a:solidFill>
                  <a:schemeClr val="accent6">
                    <a:lumMod val="50000"/>
                  </a:schemeClr>
                </a:solidFill>
              </a:rPr>
              <a:t> 형식에 따른 다양한 그래프 제공</a:t>
            </a:r>
            <a:endParaRPr kumimoji="1" lang="ko-Kore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C88B9B-5FE4-71FF-76C7-5B30708D5DCD}"/>
              </a:ext>
            </a:extLst>
          </p:cNvPr>
          <p:cNvSpPr txBox="1"/>
          <p:nvPr/>
        </p:nvSpPr>
        <p:spPr>
          <a:xfrm>
            <a:off x="2682065" y="980307"/>
            <a:ext cx="6903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accent6">
                    <a:lumMod val="50000"/>
                  </a:schemeClr>
                </a:solidFill>
              </a:rPr>
              <a:t>높은 자유도와 유용성을 제공하는 유저 정보 </a:t>
            </a:r>
            <a:r>
              <a:rPr kumimoji="1" lang="en-US" altLang="ko-KR" sz="2400" b="1" dirty="0">
                <a:solidFill>
                  <a:schemeClr val="accent6">
                    <a:lumMod val="50000"/>
                  </a:schemeClr>
                </a:solidFill>
              </a:rPr>
              <a:t>CRUD</a:t>
            </a:r>
            <a:endParaRPr kumimoji="1" lang="ko-Kore-KR" alt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25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283779" y="262759"/>
            <a:ext cx="11645462" cy="637977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61037A-9933-827A-8F78-A9CED924A51E}"/>
              </a:ext>
            </a:extLst>
          </p:cNvPr>
          <p:cNvSpPr/>
          <p:nvPr/>
        </p:nvSpPr>
        <p:spPr>
          <a:xfrm>
            <a:off x="710195" y="549382"/>
            <a:ext cx="141577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모집관리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F928AAA4-0401-5D53-BC26-280DB3701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27" y="1672253"/>
            <a:ext cx="7772400" cy="31769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F44597-235C-3699-BA9D-F2AC2EDA2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6248" y="5023042"/>
            <a:ext cx="2825557" cy="13858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C19B342-1DFB-CC9E-5871-37C706CA3D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9016" y="4980576"/>
            <a:ext cx="3459456" cy="1428336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9F039798-A28C-DDA6-894D-1A11F2CB05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6927" y="449089"/>
            <a:ext cx="3506425" cy="2875932"/>
          </a:xfrm>
          <a:prstGeom prst="rect">
            <a:avLst/>
          </a:prstGeom>
        </p:spPr>
      </p:pic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CBEF0986-A1EC-386F-9F16-3EA193A10951}"/>
              </a:ext>
            </a:extLst>
          </p:cNvPr>
          <p:cNvCxnSpPr>
            <a:endCxn id="10" idx="0"/>
          </p:cNvCxnSpPr>
          <p:nvPr/>
        </p:nvCxnSpPr>
        <p:spPr>
          <a:xfrm rot="10800000" flipV="1">
            <a:off x="4258745" y="3528044"/>
            <a:ext cx="2718705" cy="14525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[E] 15">
            <a:extLst>
              <a:ext uri="{FF2B5EF4-FFF2-40B4-BE49-F238E27FC236}">
                <a16:creationId xmlns:a16="http://schemas.microsoft.com/office/drawing/2014/main" id="{B4502241-B58D-7CA6-8756-7FAA1709A21F}"/>
              </a:ext>
            </a:extLst>
          </p:cNvPr>
          <p:cNvCxnSpPr>
            <a:cxnSpLocks/>
            <a:endCxn id="8" idx="1"/>
          </p:cNvCxnSpPr>
          <p:nvPr/>
        </p:nvCxnSpPr>
        <p:spPr>
          <a:xfrm rot="16200000" flipH="1">
            <a:off x="7502923" y="4412652"/>
            <a:ext cx="1729748" cy="8769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E1C98F89-2810-8E1B-5EFC-CFA1AD1C5B23}"/>
              </a:ext>
            </a:extLst>
          </p:cNvPr>
          <p:cNvCxnSpPr/>
          <p:nvPr/>
        </p:nvCxnSpPr>
        <p:spPr>
          <a:xfrm flipV="1">
            <a:off x="7586197" y="1293329"/>
            <a:ext cx="626927" cy="566331"/>
          </a:xfrm>
          <a:prstGeom prst="bentConnector3">
            <a:avLst>
              <a:gd name="adj1" fmla="val -12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FFC7022-7568-0D20-95DB-1FFB3E107711}"/>
              </a:ext>
            </a:extLst>
          </p:cNvPr>
          <p:cNvSpPr txBox="1"/>
          <p:nvPr/>
        </p:nvSpPr>
        <p:spPr>
          <a:xfrm>
            <a:off x="8806248" y="6273206"/>
            <a:ext cx="271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accent6">
                    <a:lumMod val="50000"/>
                  </a:schemeClr>
                </a:solidFill>
              </a:rPr>
              <a:t>자세한 지원자 답변 확인</a:t>
            </a:r>
            <a:endParaRPr kumimoji="1" lang="ko-Kore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8A8C4B-0C4E-F921-1FCB-B05D802BB4DA}"/>
              </a:ext>
            </a:extLst>
          </p:cNvPr>
          <p:cNvSpPr txBox="1"/>
          <p:nvPr/>
        </p:nvSpPr>
        <p:spPr>
          <a:xfrm>
            <a:off x="8602578" y="3494467"/>
            <a:ext cx="2710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accent6">
                    <a:lumMod val="50000"/>
                  </a:schemeClr>
                </a:solidFill>
              </a:rPr>
              <a:t>유저의 편의성을 극대화 하는 강력한 기능</a:t>
            </a:r>
            <a:r>
              <a:rPr kumimoji="1" lang="en-US" altLang="ko-KR" dirty="0">
                <a:solidFill>
                  <a:schemeClr val="accent6">
                    <a:lumMod val="50000"/>
                  </a:schemeClr>
                </a:solidFill>
              </a:rPr>
              <a:t>!!</a:t>
            </a:r>
            <a:endParaRPr kumimoji="1" lang="ko-Kore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37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283779" y="262759"/>
            <a:ext cx="11645462" cy="637977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61037A-9933-827A-8F78-A9CED924A51E}"/>
              </a:ext>
            </a:extLst>
          </p:cNvPr>
          <p:cNvSpPr/>
          <p:nvPr/>
        </p:nvSpPr>
        <p:spPr>
          <a:xfrm>
            <a:off x="504248" y="586858"/>
            <a:ext cx="141577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모집관리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F885BA-32B7-9E85-ECE8-6337AEAEB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1035" y="523719"/>
            <a:ext cx="7772400" cy="40365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470847-7752-2F0D-6D07-06A8D08EC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248" y="4570192"/>
            <a:ext cx="4084624" cy="1858043"/>
          </a:xfrm>
          <a:prstGeom prst="rect">
            <a:avLst/>
          </a:prstGeom>
        </p:spPr>
      </p:pic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C794BC42-B76B-8595-3945-4DF30DD89B92}"/>
              </a:ext>
            </a:extLst>
          </p:cNvPr>
          <p:cNvCxnSpPr>
            <a:endCxn id="8" idx="3"/>
          </p:cNvCxnSpPr>
          <p:nvPr/>
        </p:nvCxnSpPr>
        <p:spPr>
          <a:xfrm rot="10800000" flipV="1">
            <a:off x="4588872" y="4226010"/>
            <a:ext cx="3138220" cy="1273203"/>
          </a:xfrm>
          <a:prstGeom prst="bentConnector3">
            <a:avLst>
              <a:gd name="adj1" fmla="val -1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A4039B5-7CF0-1D20-2F8B-35A835A424CE}"/>
              </a:ext>
            </a:extLst>
          </p:cNvPr>
          <p:cNvSpPr txBox="1"/>
          <p:nvPr/>
        </p:nvSpPr>
        <p:spPr>
          <a:xfrm>
            <a:off x="5148497" y="5687950"/>
            <a:ext cx="271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accent6">
                    <a:lumMod val="50000"/>
                  </a:schemeClr>
                </a:solidFill>
              </a:rPr>
              <a:t>제한 없는 질문 추가</a:t>
            </a:r>
            <a:endParaRPr kumimoji="1" lang="ko-Kore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7BA56E-8176-0BC2-0EA8-0C10F523D409}"/>
              </a:ext>
            </a:extLst>
          </p:cNvPr>
          <p:cNvSpPr txBox="1"/>
          <p:nvPr/>
        </p:nvSpPr>
        <p:spPr>
          <a:xfrm>
            <a:off x="528566" y="3083316"/>
            <a:ext cx="2731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accent6">
                    <a:lumMod val="50000"/>
                  </a:schemeClr>
                </a:solidFill>
              </a:rPr>
              <a:t>유저열에서 자동으로 가져온 추가 질문</a:t>
            </a:r>
            <a:endParaRPr kumimoji="1" lang="ko-Kore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B1085D-5F6E-5637-7C27-9A5967F60533}"/>
              </a:ext>
            </a:extLst>
          </p:cNvPr>
          <p:cNvCxnSpPr/>
          <p:nvPr/>
        </p:nvCxnSpPr>
        <p:spPr>
          <a:xfrm flipH="1">
            <a:off x="3402227" y="3245708"/>
            <a:ext cx="7578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365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283779" y="262759"/>
            <a:ext cx="11645462" cy="637977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61037A-9933-827A-8F78-A9CED924A51E}"/>
              </a:ext>
            </a:extLst>
          </p:cNvPr>
          <p:cNvSpPr/>
          <p:nvPr/>
        </p:nvSpPr>
        <p:spPr>
          <a:xfrm>
            <a:off x="892545" y="520665"/>
            <a:ext cx="179247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동아리 관리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9E5C39-7F3F-D3CB-BB2F-440B1F153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67" y="1347096"/>
            <a:ext cx="4557419" cy="35554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E623A8-3BA8-2D41-95B8-BE06723D58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956" y="1347096"/>
            <a:ext cx="4623733" cy="3555433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BB4C69F0-AD6D-18C2-8AE1-C4CD81FAB6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2713" y="477334"/>
            <a:ext cx="3034353" cy="1308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7A61EAF-C8CE-8440-21A2-467ACB812A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822" y="4602436"/>
            <a:ext cx="2057005" cy="19257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C1FEC7-2E75-794C-DF33-6BC88F3C686C}"/>
              </a:ext>
            </a:extLst>
          </p:cNvPr>
          <p:cNvSpPr txBox="1"/>
          <p:nvPr/>
        </p:nvSpPr>
        <p:spPr>
          <a:xfrm>
            <a:off x="2685023" y="5033869"/>
            <a:ext cx="3748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accent6">
                    <a:lumMod val="50000"/>
                  </a:schemeClr>
                </a:solidFill>
              </a:rPr>
              <a:t>설정한 기간을 기준으로 동아리의 모집상태를 설정 가능 </a:t>
            </a:r>
            <a:r>
              <a:rPr kumimoji="1" lang="en-US" altLang="ko-KR" dirty="0">
                <a:solidFill>
                  <a:schemeClr val="accent6">
                    <a:lumMod val="50000"/>
                  </a:schemeClr>
                </a:solidFill>
              </a:rPr>
              <a:t>-&gt;</a:t>
            </a:r>
            <a:r>
              <a:rPr kumimoji="1" lang="ko-KR" altLang="en-US" dirty="0">
                <a:solidFill>
                  <a:schemeClr val="accent6">
                    <a:lumMod val="50000"/>
                  </a:schemeClr>
                </a:solidFill>
              </a:rPr>
              <a:t> 동아리 목록에서 모집중인 동아리로 자동으로 분류</a:t>
            </a:r>
            <a:endParaRPr kumimoji="1" lang="ko-Kore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5" name="꺾인 연결선[E] 14">
            <a:extLst>
              <a:ext uri="{FF2B5EF4-FFF2-40B4-BE49-F238E27FC236}">
                <a16:creationId xmlns:a16="http://schemas.microsoft.com/office/drawing/2014/main" id="{23FE5C6F-EF33-AE83-1D57-DB2BA7BDE9CE}"/>
              </a:ext>
            </a:extLst>
          </p:cNvPr>
          <p:cNvCxnSpPr>
            <a:endCxn id="10" idx="1"/>
          </p:cNvCxnSpPr>
          <p:nvPr/>
        </p:nvCxnSpPr>
        <p:spPr>
          <a:xfrm flipV="1">
            <a:off x="2487827" y="1131634"/>
            <a:ext cx="1044886" cy="277036"/>
          </a:xfrm>
          <a:prstGeom prst="bentConnector3">
            <a:avLst>
              <a:gd name="adj1" fmla="val -4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9CE52B5-3347-0DB7-1104-90A3533B9AFA}"/>
              </a:ext>
            </a:extLst>
          </p:cNvPr>
          <p:cNvCxnSpPr/>
          <p:nvPr/>
        </p:nvCxnSpPr>
        <p:spPr>
          <a:xfrm flipH="1">
            <a:off x="2618675" y="4441982"/>
            <a:ext cx="453593" cy="37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9AF11A2-B566-A39D-6C04-82EC6943D14E}"/>
              </a:ext>
            </a:extLst>
          </p:cNvPr>
          <p:cNvSpPr txBox="1"/>
          <p:nvPr/>
        </p:nvSpPr>
        <p:spPr>
          <a:xfrm>
            <a:off x="6708956" y="5172369"/>
            <a:ext cx="4672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accent6">
                    <a:lumMod val="50000"/>
                  </a:schemeClr>
                </a:solidFill>
              </a:rPr>
              <a:t>동아리목록에서 보여질 사진 또한 설정 가능</a:t>
            </a:r>
            <a:r>
              <a:rPr kumimoji="1" lang="en-US" altLang="ko-KR" dirty="0">
                <a:solidFill>
                  <a:schemeClr val="accent6">
                    <a:lumMod val="50000"/>
                  </a:schemeClr>
                </a:solidFill>
              </a:rPr>
              <a:t>!!</a:t>
            </a:r>
            <a:endParaRPr kumimoji="1" lang="ko-Kore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084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283779" y="262759"/>
            <a:ext cx="11645462" cy="637977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61037A-9933-827A-8F78-A9CED924A51E}"/>
              </a:ext>
            </a:extLst>
          </p:cNvPr>
          <p:cNvSpPr/>
          <p:nvPr/>
        </p:nvSpPr>
        <p:spPr>
          <a:xfrm>
            <a:off x="638426" y="549382"/>
            <a:ext cx="110799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가계부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C39A10AC-F5E8-18C3-2052-915823D7D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21" y="1297670"/>
            <a:ext cx="7772400" cy="2690648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AC8B207-FF7D-A346-FE9C-194C30DAD8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4761" y="1282399"/>
            <a:ext cx="3105375" cy="42455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5F79F1F-1CB4-94AB-CC53-B1F915CB69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864" y="4767005"/>
            <a:ext cx="7772400" cy="7609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ECFA85-82DC-66CC-26C2-7678AABBE41A}"/>
              </a:ext>
            </a:extLst>
          </p:cNvPr>
          <p:cNvSpPr txBox="1"/>
          <p:nvPr/>
        </p:nvSpPr>
        <p:spPr>
          <a:xfrm>
            <a:off x="3374738" y="549382"/>
            <a:ext cx="4146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chemeClr val="accent6">
                    <a:lumMod val="50000"/>
                  </a:schemeClr>
                </a:solidFill>
              </a:rPr>
              <a:t>너무나도 쉬운 동아리 가계부 관리</a:t>
            </a:r>
            <a:endParaRPr kumimoji="1" lang="ko-Kore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AF1108D-B6BB-CFDB-46EE-D8924A5FE400}"/>
              </a:ext>
            </a:extLst>
          </p:cNvPr>
          <p:cNvCxnSpPr/>
          <p:nvPr/>
        </p:nvCxnSpPr>
        <p:spPr>
          <a:xfrm>
            <a:off x="4217773" y="3756454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F8E8B1-B156-CCB9-345C-EAFDEC7BEB72}"/>
              </a:ext>
            </a:extLst>
          </p:cNvPr>
          <p:cNvCxnSpPr/>
          <p:nvPr/>
        </p:nvCxnSpPr>
        <p:spPr>
          <a:xfrm>
            <a:off x="7941276" y="3295135"/>
            <a:ext cx="667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195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283779" y="262759"/>
            <a:ext cx="11645462" cy="637977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61037A-9933-827A-8F78-A9CED924A51E}"/>
              </a:ext>
            </a:extLst>
          </p:cNvPr>
          <p:cNvSpPr/>
          <p:nvPr/>
        </p:nvSpPr>
        <p:spPr>
          <a:xfrm>
            <a:off x="701956" y="516430"/>
            <a:ext cx="141577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권한관리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B6EF5EF5-E071-CF95-3772-9B0EDB61C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045" y="747262"/>
            <a:ext cx="6156576" cy="553320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4AE03F9-81FF-C6A5-A6B3-54055C753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8340" y="2028229"/>
            <a:ext cx="1778000" cy="3022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05D6DE-BA63-742E-14BB-2178F7947EA2}"/>
              </a:ext>
            </a:extLst>
          </p:cNvPr>
          <p:cNvSpPr txBox="1"/>
          <p:nvPr/>
        </p:nvSpPr>
        <p:spPr>
          <a:xfrm>
            <a:off x="505273" y="2505670"/>
            <a:ext cx="2731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accent6">
                    <a:lumMod val="50000"/>
                  </a:schemeClr>
                </a:solidFill>
              </a:rPr>
              <a:t>총 </a:t>
            </a:r>
            <a:r>
              <a:rPr kumimoji="1" lang="en-US" altLang="ko-KR" b="1" dirty="0">
                <a:solidFill>
                  <a:schemeClr val="accent6">
                    <a:lumMod val="50000"/>
                  </a:schemeClr>
                </a:solidFill>
              </a:rPr>
              <a:t>18</a:t>
            </a:r>
            <a:r>
              <a:rPr kumimoji="1" lang="ko-KR" altLang="en-US" dirty="0">
                <a:solidFill>
                  <a:schemeClr val="accent6">
                    <a:lumMod val="50000"/>
                  </a:schemeClr>
                </a:solidFill>
              </a:rPr>
              <a:t>개의 권한 설정을 통해 자신만의 동아리 </a:t>
            </a:r>
            <a:r>
              <a:rPr kumimoji="1" lang="ko-KR" altLang="en-US" b="1" dirty="0">
                <a:solidFill>
                  <a:schemeClr val="accent6">
                    <a:lumMod val="50000"/>
                  </a:schemeClr>
                </a:solidFill>
              </a:rPr>
              <a:t>커스터마이징</a:t>
            </a:r>
            <a:r>
              <a:rPr kumimoji="1" lang="ko-KR" altLang="en-US" dirty="0">
                <a:solidFill>
                  <a:schemeClr val="accent6">
                    <a:lumMod val="50000"/>
                  </a:schemeClr>
                </a:solidFill>
              </a:rPr>
              <a:t>이 가능</a:t>
            </a:r>
            <a:r>
              <a:rPr kumimoji="1" lang="en-US" altLang="ko-KR" dirty="0">
                <a:solidFill>
                  <a:schemeClr val="accent6">
                    <a:lumMod val="50000"/>
                  </a:schemeClr>
                </a:solidFill>
              </a:rPr>
              <a:t>!!</a:t>
            </a:r>
            <a:endParaRPr kumimoji="1" lang="ko-Kore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8585AF89-C03B-6277-5626-D86FCA6DAEEE}"/>
              </a:ext>
            </a:extLst>
          </p:cNvPr>
          <p:cNvCxnSpPr>
            <a:endCxn id="8" idx="0"/>
          </p:cNvCxnSpPr>
          <p:nvPr/>
        </p:nvCxnSpPr>
        <p:spPr>
          <a:xfrm>
            <a:off x="9339779" y="1681472"/>
            <a:ext cx="1517561" cy="3467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7719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283779" y="262759"/>
            <a:ext cx="11645462" cy="637977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61037A-9933-827A-8F78-A9CED924A51E}"/>
              </a:ext>
            </a:extLst>
          </p:cNvPr>
          <p:cNvSpPr/>
          <p:nvPr/>
        </p:nvSpPr>
        <p:spPr>
          <a:xfrm>
            <a:off x="556890" y="532906"/>
            <a:ext cx="56765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대쉬보드</a:t>
            </a:r>
            <a:r>
              <a:rPr lang="ko-KR" alt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–</a:t>
            </a:r>
            <a:r>
              <a:rPr lang="ko-KR" alt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나도 이제 동아리 관리 전문가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그림 6" descr="텍스트, 전자기기, 잭, 스크린샷이(가) 표시된 사진&#10;&#10;자동 생성된 설명">
            <a:extLst>
              <a:ext uri="{FF2B5EF4-FFF2-40B4-BE49-F238E27FC236}">
                <a16:creationId xmlns:a16="http://schemas.microsoft.com/office/drawing/2014/main" id="{8098414A-CAB7-F32B-B307-F06F4CA0B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890" y="1101665"/>
            <a:ext cx="4878806" cy="12188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DCF26D5-40EA-7F8E-6581-903447B359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37" y="4247713"/>
            <a:ext cx="4854159" cy="16785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CC620ED-C095-75B7-FCC3-CB1556ACB2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890" y="2481486"/>
            <a:ext cx="4878806" cy="159639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B888B7F-8ABE-3E3F-053F-F8479BC29E5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52" t="10012" r="20825"/>
          <a:stretch/>
        </p:blipFill>
        <p:spPr>
          <a:xfrm>
            <a:off x="5708807" y="2493139"/>
            <a:ext cx="6070695" cy="33051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09ED61C-3C0E-4837-7020-A735F88958A2}"/>
              </a:ext>
            </a:extLst>
          </p:cNvPr>
          <p:cNvSpPr txBox="1"/>
          <p:nvPr/>
        </p:nvSpPr>
        <p:spPr>
          <a:xfrm>
            <a:off x="1350494" y="6096052"/>
            <a:ext cx="3748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accent6">
                    <a:lumMod val="50000"/>
                  </a:schemeClr>
                </a:solidFill>
              </a:rPr>
              <a:t>기본 데이터 분석 그래프</a:t>
            </a:r>
            <a:endParaRPr kumimoji="1" lang="ko-Kore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A98F19-4219-95B7-4244-40DB61CF6DDA}"/>
              </a:ext>
            </a:extLst>
          </p:cNvPr>
          <p:cNvSpPr txBox="1"/>
          <p:nvPr/>
        </p:nvSpPr>
        <p:spPr>
          <a:xfrm>
            <a:off x="7154051" y="5899621"/>
            <a:ext cx="3748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accent6">
                    <a:lumMod val="50000"/>
                  </a:schemeClr>
                </a:solidFill>
              </a:rPr>
              <a:t>동아리 관리자가 </a:t>
            </a:r>
            <a:r>
              <a:rPr kumimoji="1" lang="ko-KR" altLang="en-US" b="1" dirty="0">
                <a:solidFill>
                  <a:schemeClr val="accent6">
                    <a:lumMod val="50000"/>
                  </a:schemeClr>
                </a:solidFill>
              </a:rPr>
              <a:t>추가한 유저의 추가 정보</a:t>
            </a:r>
            <a:r>
              <a:rPr kumimoji="1" lang="ko-KR" altLang="en-US" dirty="0">
                <a:solidFill>
                  <a:schemeClr val="accent6">
                    <a:lumMod val="50000"/>
                  </a:schemeClr>
                </a:solidFill>
              </a:rPr>
              <a:t>에 따른 분석그래프</a:t>
            </a:r>
            <a:endParaRPr kumimoji="1" lang="ko-Kore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A516682-B8F0-32A6-F961-537FFEEC0F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6524" y="357189"/>
            <a:ext cx="1929440" cy="1920487"/>
          </a:xfrm>
          <a:prstGeom prst="rect">
            <a:avLst/>
          </a:prstGeom>
        </p:spPr>
      </p:pic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417180C5-3C6B-BA91-B6C2-FFF80A45FEF2}"/>
              </a:ext>
            </a:extLst>
          </p:cNvPr>
          <p:cNvCxnSpPr/>
          <p:nvPr/>
        </p:nvCxnSpPr>
        <p:spPr>
          <a:xfrm rot="5400000">
            <a:off x="7479957" y="1729947"/>
            <a:ext cx="939114" cy="922637"/>
          </a:xfrm>
          <a:prstGeom prst="bentConnector3">
            <a:avLst>
              <a:gd name="adj1" fmla="val 17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1B6AB2BB-03EC-9E5C-3B0B-45754ACA82B7}"/>
              </a:ext>
            </a:extLst>
          </p:cNvPr>
          <p:cNvCxnSpPr/>
          <p:nvPr/>
        </p:nvCxnSpPr>
        <p:spPr>
          <a:xfrm rot="16200000" flipH="1">
            <a:off x="9312876" y="1931772"/>
            <a:ext cx="930875" cy="856735"/>
          </a:xfrm>
          <a:prstGeom prst="bentConnector3">
            <a:avLst>
              <a:gd name="adj1" fmla="val 4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1A00B33C-8DB9-BF0B-70A3-53EC6D6EACAF}"/>
              </a:ext>
            </a:extLst>
          </p:cNvPr>
          <p:cNvCxnSpPr>
            <a:stCxn id="16" idx="2"/>
          </p:cNvCxnSpPr>
          <p:nvPr/>
        </p:nvCxnSpPr>
        <p:spPr>
          <a:xfrm rot="5400000">
            <a:off x="7330001" y="2798335"/>
            <a:ext cx="2071902" cy="1030585"/>
          </a:xfrm>
          <a:prstGeom prst="bentConnector3">
            <a:avLst>
              <a:gd name="adj1" fmla="val 885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56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283779" y="262759"/>
            <a:ext cx="11645462" cy="637977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4D78BC3-23C7-2981-0232-1EE8295097A6}"/>
              </a:ext>
            </a:extLst>
          </p:cNvPr>
          <p:cNvSpPr/>
          <p:nvPr/>
        </p:nvSpPr>
        <p:spPr>
          <a:xfrm>
            <a:off x="866162" y="576157"/>
            <a:ext cx="223651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시연영상</a:t>
            </a:r>
            <a:endParaRPr lang="en-US" altLang="ko-KR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19792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283779" y="262759"/>
            <a:ext cx="11645462" cy="637977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CBABB1-24B0-18E4-D919-1EDCEB28304D}"/>
              </a:ext>
            </a:extLst>
          </p:cNvPr>
          <p:cNvSpPr/>
          <p:nvPr/>
        </p:nvSpPr>
        <p:spPr>
          <a:xfrm>
            <a:off x="796779" y="496644"/>
            <a:ext cx="593348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Challenges – Data Structure</a:t>
            </a:r>
            <a:endParaRPr lang="en-US" altLang="ko-KR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ACFA4F3-119D-4B1B-5FDE-AC79F705A8F9}"/>
              </a:ext>
            </a:extLst>
          </p:cNvPr>
          <p:cNvGrpSpPr/>
          <p:nvPr/>
        </p:nvGrpSpPr>
        <p:grpSpPr>
          <a:xfrm>
            <a:off x="901554" y="1438414"/>
            <a:ext cx="4013346" cy="4448035"/>
            <a:chOff x="901554" y="1438414"/>
            <a:chExt cx="4013346" cy="4448035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E1A46F2C-AE92-81CF-CBA3-8576E0AE4382}"/>
                </a:ext>
              </a:extLst>
            </p:cNvPr>
            <p:cNvSpPr/>
            <p:nvPr/>
          </p:nvSpPr>
          <p:spPr>
            <a:xfrm>
              <a:off x="901554" y="1438414"/>
              <a:ext cx="4013346" cy="4448035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300532-56A8-AF55-49B2-110C359BBF6A}"/>
                </a:ext>
              </a:extLst>
            </p:cNvPr>
            <p:cNvSpPr/>
            <p:nvPr/>
          </p:nvSpPr>
          <p:spPr>
            <a:xfrm>
              <a:off x="2188212" y="1438414"/>
              <a:ext cx="1148071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4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User</a:t>
              </a:r>
              <a:endParaRPr lang="en-US" altLang="ko-KR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C84F384-4AE1-2CF6-522E-27F9D346D2DF}"/>
                </a:ext>
              </a:extLst>
            </p:cNvPr>
            <p:cNvSpPr/>
            <p:nvPr/>
          </p:nvSpPr>
          <p:spPr>
            <a:xfrm>
              <a:off x="1266825" y="2933700"/>
              <a:ext cx="3352800" cy="258127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B0B048-44A9-D304-477F-A669357595A6}"/>
                </a:ext>
              </a:extLst>
            </p:cNvPr>
            <p:cNvSpPr txBox="1"/>
            <p:nvPr/>
          </p:nvSpPr>
          <p:spPr>
            <a:xfrm>
              <a:off x="1343025" y="2462815"/>
              <a:ext cx="3124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가입한 동아리 정보 조회 </a:t>
              </a:r>
              <a:r>
                <a:rPr lang="en-US" altLang="ko-KR" dirty="0"/>
                <a:t>O(n)</a:t>
              </a:r>
              <a:endParaRPr lang="ko-KR" altLang="en-US" dirty="0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91B3D47-BCB8-41BB-33A0-9927C6D38A6B}"/>
                </a:ext>
              </a:extLst>
            </p:cNvPr>
            <p:cNvSpPr/>
            <p:nvPr/>
          </p:nvSpPr>
          <p:spPr>
            <a:xfrm>
              <a:off x="1438275" y="3200400"/>
              <a:ext cx="2933700" cy="44118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동아리 정보</a:t>
              </a:r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58860713-9D85-282E-F52F-61A7B33AB774}"/>
                </a:ext>
              </a:extLst>
            </p:cNvPr>
            <p:cNvSpPr/>
            <p:nvPr/>
          </p:nvSpPr>
          <p:spPr>
            <a:xfrm>
              <a:off x="1438275" y="3856548"/>
              <a:ext cx="2933700" cy="44118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동아리 정보</a:t>
              </a:r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EB35757D-1619-219E-510E-AA5D7FF328B1}"/>
                </a:ext>
              </a:extLst>
            </p:cNvPr>
            <p:cNvSpPr/>
            <p:nvPr/>
          </p:nvSpPr>
          <p:spPr>
            <a:xfrm>
              <a:off x="1438275" y="4512696"/>
              <a:ext cx="2933700" cy="44118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동아리 정보</a:t>
              </a:r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40EA426-9BCE-E263-DDD9-740EDB5ED08C}"/>
              </a:ext>
            </a:extLst>
          </p:cNvPr>
          <p:cNvGrpSpPr/>
          <p:nvPr/>
        </p:nvGrpSpPr>
        <p:grpSpPr>
          <a:xfrm>
            <a:off x="7349979" y="1438414"/>
            <a:ext cx="4013346" cy="4448035"/>
            <a:chOff x="7349979" y="1438414"/>
            <a:chExt cx="4013346" cy="444803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16E96CD-7755-2F52-562A-10870F2E1F64}"/>
                </a:ext>
              </a:extLst>
            </p:cNvPr>
            <p:cNvGrpSpPr/>
            <p:nvPr/>
          </p:nvGrpSpPr>
          <p:grpSpPr>
            <a:xfrm>
              <a:off x="7349979" y="1438414"/>
              <a:ext cx="4013346" cy="4448035"/>
              <a:chOff x="901554" y="1438414"/>
              <a:chExt cx="4013346" cy="4448035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532A539C-EC98-23D1-27F8-F9DB31CC7E45}"/>
                  </a:ext>
                </a:extLst>
              </p:cNvPr>
              <p:cNvSpPr/>
              <p:nvPr/>
            </p:nvSpPr>
            <p:spPr>
              <a:xfrm>
                <a:off x="901554" y="1438414"/>
                <a:ext cx="4013346" cy="444803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BB8B871-959C-0F98-C969-F7DA9E7C553D}"/>
                  </a:ext>
                </a:extLst>
              </p:cNvPr>
              <p:cNvSpPr/>
              <p:nvPr/>
            </p:nvSpPr>
            <p:spPr>
              <a:xfrm>
                <a:off x="2188212" y="1438414"/>
                <a:ext cx="1148071" cy="70788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ko-KR" sz="4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User</a:t>
                </a:r>
                <a:endParaRPr lang="en-US" altLang="ko-KR" sz="4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37FC3FB6-258A-A946-FE94-802194ECB480}"/>
                  </a:ext>
                </a:extLst>
              </p:cNvPr>
              <p:cNvSpPr/>
              <p:nvPr/>
            </p:nvSpPr>
            <p:spPr>
              <a:xfrm>
                <a:off x="1266825" y="2933700"/>
                <a:ext cx="3352800" cy="2581275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66D6738-E048-F6E4-E9F7-00863860894A}"/>
                  </a:ext>
                </a:extLst>
              </p:cNvPr>
              <p:cNvSpPr txBox="1"/>
              <p:nvPr/>
            </p:nvSpPr>
            <p:spPr>
              <a:xfrm>
                <a:off x="1343025" y="2462815"/>
                <a:ext cx="3124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가입한 동아리 정보 조회 </a:t>
                </a:r>
                <a:r>
                  <a:rPr lang="en-US" altLang="ko-KR" dirty="0"/>
                  <a:t>O(1)</a:t>
                </a:r>
                <a:endParaRPr lang="ko-KR" altLang="en-US" dirty="0"/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742E6F5F-12E1-20AD-11A2-EFA5582DC308}"/>
                  </a:ext>
                </a:extLst>
              </p:cNvPr>
              <p:cNvSpPr/>
              <p:nvPr/>
            </p:nvSpPr>
            <p:spPr>
              <a:xfrm>
                <a:off x="2886075" y="3200399"/>
                <a:ext cx="1485900" cy="554595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동아리 정보</a:t>
                </a:r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0193CC0C-7129-525C-A5B2-619BC42C5B96}"/>
                  </a:ext>
                </a:extLst>
              </p:cNvPr>
              <p:cNvSpPr/>
              <p:nvPr/>
            </p:nvSpPr>
            <p:spPr>
              <a:xfrm>
                <a:off x="2886073" y="3856548"/>
                <a:ext cx="1485901" cy="554594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동아리 정보</a:t>
                </a:r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3725DA69-AA4B-2DB8-35DD-D8CF3446A33A}"/>
                  </a:ext>
                </a:extLst>
              </p:cNvPr>
              <p:cNvSpPr/>
              <p:nvPr/>
            </p:nvSpPr>
            <p:spPr>
              <a:xfrm>
                <a:off x="2886073" y="4512696"/>
                <a:ext cx="1485902" cy="554594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동아리 정보</a:t>
                </a:r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</p:grpSp>
        <p:sp>
          <p:nvSpPr>
            <p:cNvPr id="24" name="사각형: 잘린 대각선 방향 모서리 23">
              <a:extLst>
                <a:ext uri="{FF2B5EF4-FFF2-40B4-BE49-F238E27FC236}">
                  <a16:creationId xmlns:a16="http://schemas.microsoft.com/office/drawing/2014/main" id="{FEFB59E2-FE7A-29E2-20AB-C90820266D64}"/>
                </a:ext>
              </a:extLst>
            </p:cNvPr>
            <p:cNvSpPr/>
            <p:nvPr/>
          </p:nvSpPr>
          <p:spPr>
            <a:xfrm>
              <a:off x="7924800" y="3200399"/>
              <a:ext cx="711837" cy="554595"/>
            </a:xfrm>
            <a:prstGeom prst="snip2Diag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KEY1</a:t>
              </a:r>
              <a:endParaRPr lang="ko-KR" altLang="en-US" dirty="0"/>
            </a:p>
          </p:txBody>
        </p:sp>
        <p:sp>
          <p:nvSpPr>
            <p:cNvPr id="25" name="사각형: 잘린 대각선 방향 모서리 24">
              <a:extLst>
                <a:ext uri="{FF2B5EF4-FFF2-40B4-BE49-F238E27FC236}">
                  <a16:creationId xmlns:a16="http://schemas.microsoft.com/office/drawing/2014/main" id="{AFF74DB3-5F00-EB31-69AA-EC0C28B204D0}"/>
                </a:ext>
              </a:extLst>
            </p:cNvPr>
            <p:cNvSpPr/>
            <p:nvPr/>
          </p:nvSpPr>
          <p:spPr>
            <a:xfrm>
              <a:off x="7924800" y="3855741"/>
              <a:ext cx="711837" cy="554595"/>
            </a:xfrm>
            <a:prstGeom prst="snip2Diag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KEY2</a:t>
              </a:r>
              <a:endParaRPr lang="ko-KR" altLang="en-US" dirty="0"/>
            </a:p>
          </p:txBody>
        </p:sp>
        <p:sp>
          <p:nvSpPr>
            <p:cNvPr id="26" name="사각형: 잘린 대각선 방향 모서리 25">
              <a:extLst>
                <a:ext uri="{FF2B5EF4-FFF2-40B4-BE49-F238E27FC236}">
                  <a16:creationId xmlns:a16="http://schemas.microsoft.com/office/drawing/2014/main" id="{66D9D082-A84E-5DD4-92CF-FA3A47BFE052}"/>
                </a:ext>
              </a:extLst>
            </p:cNvPr>
            <p:cNvSpPr/>
            <p:nvPr/>
          </p:nvSpPr>
          <p:spPr>
            <a:xfrm>
              <a:off x="7917812" y="4512695"/>
              <a:ext cx="711837" cy="554595"/>
            </a:xfrm>
            <a:prstGeom prst="snip2Diag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KEY3</a:t>
              </a:r>
              <a:endParaRPr lang="ko-KR" altLang="en-US" dirty="0"/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D56EE6E4-78AE-D4D4-E89F-6613D3D090F4}"/>
                </a:ext>
              </a:extLst>
            </p:cNvPr>
            <p:cNvCxnSpPr>
              <a:stCxn id="24" idx="0"/>
              <a:endCxn id="21" idx="1"/>
            </p:cNvCxnSpPr>
            <p:nvPr/>
          </p:nvCxnSpPr>
          <p:spPr>
            <a:xfrm>
              <a:off x="8636637" y="3477697"/>
              <a:ext cx="6978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9D1CB1E4-4A8E-23FC-7637-281D02264946}"/>
                </a:ext>
              </a:extLst>
            </p:cNvPr>
            <p:cNvCxnSpPr/>
            <p:nvPr/>
          </p:nvCxnSpPr>
          <p:spPr>
            <a:xfrm>
              <a:off x="8636637" y="4172210"/>
              <a:ext cx="6978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4A0C3B4D-BEF0-8419-8223-6489B2ED8F63}"/>
                </a:ext>
              </a:extLst>
            </p:cNvPr>
            <p:cNvCxnSpPr/>
            <p:nvPr/>
          </p:nvCxnSpPr>
          <p:spPr>
            <a:xfrm>
              <a:off x="8636637" y="4877060"/>
              <a:ext cx="6978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F3E0737D-B238-8668-D408-E52CB9F7025B}"/>
              </a:ext>
            </a:extLst>
          </p:cNvPr>
          <p:cNvSpPr/>
          <p:nvPr/>
        </p:nvSpPr>
        <p:spPr>
          <a:xfrm>
            <a:off x="5422264" y="3420993"/>
            <a:ext cx="1483362" cy="87674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221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283779" y="262759"/>
            <a:ext cx="11645462" cy="637977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B33E1D-CC93-CBF3-16BA-071F7A3084C4}"/>
              </a:ext>
            </a:extLst>
          </p:cNvPr>
          <p:cNvSpPr/>
          <p:nvPr/>
        </p:nvSpPr>
        <p:spPr>
          <a:xfrm>
            <a:off x="769679" y="426870"/>
            <a:ext cx="599677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Challenges – </a:t>
            </a:r>
            <a:r>
              <a:rPr lang="en-US" altLang="ko-KR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SameSite</a:t>
            </a:r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Error</a:t>
            </a:r>
            <a:endParaRPr lang="en-US" altLang="ko-KR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D6D812-57BA-1B0F-14B0-775F63FB7000}"/>
              </a:ext>
            </a:extLst>
          </p:cNvPr>
          <p:cNvSpPr/>
          <p:nvPr/>
        </p:nvSpPr>
        <p:spPr>
          <a:xfrm>
            <a:off x="7252350" y="639175"/>
            <a:ext cx="416767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www.example.com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03E7FB3-43C0-E291-94F9-059E90E9329D}"/>
              </a:ext>
            </a:extLst>
          </p:cNvPr>
          <p:cNvCxnSpPr>
            <a:cxnSpLocks/>
          </p:cNvCxnSpPr>
          <p:nvPr/>
        </p:nvCxnSpPr>
        <p:spPr>
          <a:xfrm>
            <a:off x="8590917" y="1267547"/>
            <a:ext cx="266368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C7708FD-9D72-D159-8600-FD0078F47512}"/>
              </a:ext>
            </a:extLst>
          </p:cNvPr>
          <p:cNvSpPr txBox="1"/>
          <p:nvPr/>
        </p:nvSpPr>
        <p:spPr>
          <a:xfrm>
            <a:off x="9458193" y="1258023"/>
            <a:ext cx="1729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도메인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F7DD5C2-1E6C-27C6-6A18-E81CA25022BC}"/>
              </a:ext>
            </a:extLst>
          </p:cNvPr>
          <p:cNvGrpSpPr/>
          <p:nvPr/>
        </p:nvGrpSpPr>
        <p:grpSpPr>
          <a:xfrm>
            <a:off x="1115818" y="1671157"/>
            <a:ext cx="10098156" cy="1781491"/>
            <a:chOff x="1133061" y="2114234"/>
            <a:chExt cx="10098156" cy="2396931"/>
          </a:xfrm>
        </p:grpSpPr>
        <p:sp>
          <p:nvSpPr>
            <p:cNvPr id="2" name="순서도: 대체 처리 1">
              <a:extLst>
                <a:ext uri="{FF2B5EF4-FFF2-40B4-BE49-F238E27FC236}">
                  <a16:creationId xmlns:a16="http://schemas.microsoft.com/office/drawing/2014/main" id="{1250EDAE-D9BB-FBA7-93FA-90AD931DB1FA}"/>
                </a:ext>
              </a:extLst>
            </p:cNvPr>
            <p:cNvSpPr/>
            <p:nvPr/>
          </p:nvSpPr>
          <p:spPr>
            <a:xfrm>
              <a:off x="1133061" y="2394131"/>
              <a:ext cx="2951921" cy="2117034"/>
            </a:xfrm>
            <a:prstGeom prst="flowChartAlternateProces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https://api.skkudo.link</a:t>
              </a:r>
            </a:p>
          </p:txBody>
        </p:sp>
        <p:sp>
          <p:nvSpPr>
            <p:cNvPr id="4" name="순서도: 대체 처리 3">
              <a:extLst>
                <a:ext uri="{FF2B5EF4-FFF2-40B4-BE49-F238E27FC236}">
                  <a16:creationId xmlns:a16="http://schemas.microsoft.com/office/drawing/2014/main" id="{6AD8B9BD-0114-01BA-3D0E-638F631E18C6}"/>
                </a:ext>
              </a:extLst>
            </p:cNvPr>
            <p:cNvSpPr/>
            <p:nvPr/>
          </p:nvSpPr>
          <p:spPr>
            <a:xfrm>
              <a:off x="8279296" y="2394131"/>
              <a:ext cx="2951921" cy="2117034"/>
            </a:xfrm>
            <a:prstGeom prst="flowChartAlternateProces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Frontend</a:t>
              </a:r>
              <a:br>
                <a:rPr lang="en-US" altLang="ko-KR" dirty="0"/>
              </a:br>
              <a:r>
                <a:rPr lang="en-US" altLang="ko-KR" dirty="0"/>
                <a:t>(localhost:3000)</a:t>
              </a:r>
              <a:endParaRPr lang="ko-KR" altLang="en-US" dirty="0"/>
            </a:p>
          </p:txBody>
        </p:sp>
        <p:sp>
          <p:nvSpPr>
            <p:cNvPr id="11" name="화살표: 왼쪽/오른쪽 10">
              <a:extLst>
                <a:ext uri="{FF2B5EF4-FFF2-40B4-BE49-F238E27FC236}">
                  <a16:creationId xmlns:a16="http://schemas.microsoft.com/office/drawing/2014/main" id="{8EEA95D1-335C-F08F-CB1D-86728F64381E}"/>
                </a:ext>
              </a:extLst>
            </p:cNvPr>
            <p:cNvSpPr/>
            <p:nvPr/>
          </p:nvSpPr>
          <p:spPr>
            <a:xfrm>
              <a:off x="4800600" y="2932043"/>
              <a:ext cx="2951921" cy="1083366"/>
            </a:xfrm>
            <a:prstGeom prst="left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곱하기 기호 13">
              <a:extLst>
                <a:ext uri="{FF2B5EF4-FFF2-40B4-BE49-F238E27FC236}">
                  <a16:creationId xmlns:a16="http://schemas.microsoft.com/office/drawing/2014/main" id="{48D63387-1A5F-C3C7-E3D4-F5E20EAB051E}"/>
                </a:ext>
              </a:extLst>
            </p:cNvPr>
            <p:cNvSpPr/>
            <p:nvPr/>
          </p:nvSpPr>
          <p:spPr>
            <a:xfrm>
              <a:off x="5615609" y="2394131"/>
              <a:ext cx="1093304" cy="211703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highlight>
                  <a:srgbClr val="FF0000"/>
                </a:highlight>
              </a:endParaRPr>
            </a:p>
          </p:txBody>
        </p:sp>
        <p:pic>
          <p:nvPicPr>
            <p:cNvPr id="19" name="Picture 2" descr="쿠키, 세션, 캐시 비교 &amp; 정리😁">
              <a:extLst>
                <a:ext uri="{FF2B5EF4-FFF2-40B4-BE49-F238E27FC236}">
                  <a16:creationId xmlns:a16="http://schemas.microsoft.com/office/drawing/2014/main" id="{DEE125F1-62FB-AFEF-1A59-6E297DAA0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8913" y="2114234"/>
              <a:ext cx="1239624" cy="1224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55317E1-F45D-2CED-8531-F2F28E06DDCD}"/>
              </a:ext>
            </a:extLst>
          </p:cNvPr>
          <p:cNvGrpSpPr/>
          <p:nvPr/>
        </p:nvGrpSpPr>
        <p:grpSpPr>
          <a:xfrm>
            <a:off x="1133061" y="4420619"/>
            <a:ext cx="10098156" cy="1799206"/>
            <a:chOff x="1133061" y="2090399"/>
            <a:chExt cx="10098156" cy="2420766"/>
          </a:xfrm>
        </p:grpSpPr>
        <p:sp>
          <p:nvSpPr>
            <p:cNvPr id="22" name="순서도: 대체 처리 21">
              <a:extLst>
                <a:ext uri="{FF2B5EF4-FFF2-40B4-BE49-F238E27FC236}">
                  <a16:creationId xmlns:a16="http://schemas.microsoft.com/office/drawing/2014/main" id="{E74D7CDC-6B16-9B8E-2247-8C89CB8B2CFE}"/>
                </a:ext>
              </a:extLst>
            </p:cNvPr>
            <p:cNvSpPr/>
            <p:nvPr/>
          </p:nvSpPr>
          <p:spPr>
            <a:xfrm>
              <a:off x="1133061" y="2394131"/>
              <a:ext cx="2951921" cy="2117034"/>
            </a:xfrm>
            <a:prstGeom prst="flowChartAlternateProcess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https://www.skkudo.link</a:t>
              </a:r>
              <a:endParaRPr lang="ko-KR" altLang="en-US" dirty="0"/>
            </a:p>
          </p:txBody>
        </p:sp>
        <p:sp>
          <p:nvSpPr>
            <p:cNvPr id="23" name="순서도: 대체 처리 22">
              <a:extLst>
                <a:ext uri="{FF2B5EF4-FFF2-40B4-BE49-F238E27FC236}">
                  <a16:creationId xmlns:a16="http://schemas.microsoft.com/office/drawing/2014/main" id="{5BDAC3AC-6736-A7FD-F63F-2D680C8FB848}"/>
                </a:ext>
              </a:extLst>
            </p:cNvPr>
            <p:cNvSpPr/>
            <p:nvPr/>
          </p:nvSpPr>
          <p:spPr>
            <a:xfrm>
              <a:off x="8279296" y="2394131"/>
              <a:ext cx="2951921" cy="2117034"/>
            </a:xfrm>
            <a:prstGeom prst="flowChartAlternateProcess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Frontend</a:t>
              </a:r>
              <a:br>
                <a:rPr lang="en-US" altLang="ko-KR" dirty="0"/>
              </a:br>
              <a:r>
                <a:rPr lang="en-US" altLang="ko-KR" dirty="0"/>
                <a:t>https://www.skkudo.link</a:t>
              </a:r>
              <a:endParaRPr lang="ko-KR" altLang="en-US" dirty="0"/>
            </a:p>
          </p:txBody>
        </p:sp>
        <p:sp>
          <p:nvSpPr>
            <p:cNvPr id="24" name="화살표: 왼쪽/오른쪽 23">
              <a:extLst>
                <a:ext uri="{FF2B5EF4-FFF2-40B4-BE49-F238E27FC236}">
                  <a16:creationId xmlns:a16="http://schemas.microsoft.com/office/drawing/2014/main" id="{8B750C54-0DFF-0E3E-301B-CADE4EC565E2}"/>
                </a:ext>
              </a:extLst>
            </p:cNvPr>
            <p:cNvSpPr/>
            <p:nvPr/>
          </p:nvSpPr>
          <p:spPr>
            <a:xfrm>
              <a:off x="4800600" y="2932043"/>
              <a:ext cx="2951921" cy="1083366"/>
            </a:xfrm>
            <a:prstGeom prst="left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Picture 2" descr="쿠키, 세션, 캐시 비교 &amp; 정리😁">
              <a:extLst>
                <a:ext uri="{FF2B5EF4-FFF2-40B4-BE49-F238E27FC236}">
                  <a16:creationId xmlns:a16="http://schemas.microsoft.com/office/drawing/2014/main" id="{5FF236CB-EDCC-7823-3A51-B7B8471654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2897" y="2090399"/>
              <a:ext cx="1239624" cy="1224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E57EE2C-BE47-FA23-8E3A-C86FA0E1E7AD}"/>
              </a:ext>
            </a:extLst>
          </p:cNvPr>
          <p:cNvCxnSpPr/>
          <p:nvPr/>
        </p:nvCxnSpPr>
        <p:spPr>
          <a:xfrm>
            <a:off x="6096000" y="3429000"/>
            <a:ext cx="10510" cy="9916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DE593DBF-5B95-FED5-86EE-BD690CB25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325" y="1176562"/>
            <a:ext cx="5005298" cy="70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59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376969" y="210503"/>
            <a:ext cx="11645462" cy="637977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F25260E-A04D-99E0-DAC6-51DF74BCC965}"/>
              </a:ext>
            </a:extLst>
          </p:cNvPr>
          <p:cNvGrpSpPr/>
          <p:nvPr/>
        </p:nvGrpSpPr>
        <p:grpSpPr>
          <a:xfrm>
            <a:off x="8188799" y="2112728"/>
            <a:ext cx="3600000" cy="3600000"/>
            <a:chOff x="4296000" y="1496393"/>
            <a:chExt cx="3600000" cy="3600000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4D85409-F907-98A1-F2BE-8586B4A43B7F}"/>
                </a:ext>
              </a:extLst>
            </p:cNvPr>
            <p:cNvSpPr/>
            <p:nvPr/>
          </p:nvSpPr>
          <p:spPr>
            <a:xfrm>
              <a:off x="4296000" y="1496393"/>
              <a:ext cx="3600000" cy="36000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979976EC-474A-FAFA-74FA-02BFD5FF4226}"/>
                </a:ext>
              </a:extLst>
            </p:cNvPr>
            <p:cNvSpPr/>
            <p:nvPr/>
          </p:nvSpPr>
          <p:spPr>
            <a:xfrm>
              <a:off x="4566935" y="1773266"/>
              <a:ext cx="3060000" cy="306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DEE41B71-FF65-740C-C115-9F6369C5462F}"/>
                </a:ext>
              </a:extLst>
            </p:cNvPr>
            <p:cNvSpPr/>
            <p:nvPr/>
          </p:nvSpPr>
          <p:spPr>
            <a:xfrm>
              <a:off x="4836000" y="2043266"/>
              <a:ext cx="2520000" cy="252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918F30F-BD76-9A1B-8867-F85A5C79DECD}"/>
              </a:ext>
            </a:extLst>
          </p:cNvPr>
          <p:cNvSpPr txBox="1"/>
          <p:nvPr/>
        </p:nvSpPr>
        <p:spPr>
          <a:xfrm>
            <a:off x="9352651" y="3680613"/>
            <a:ext cx="135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chemeClr val="accent6">
                    <a:lumMod val="50000"/>
                  </a:schemeClr>
                </a:solidFill>
              </a:rPr>
              <a:t>SKKUDO</a:t>
            </a:r>
            <a:endParaRPr kumimoji="1" lang="ko-Kore-KR" alt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1B0A029-63B4-4FED-27A5-D7F6B45416D9}"/>
              </a:ext>
            </a:extLst>
          </p:cNvPr>
          <p:cNvSpPr/>
          <p:nvPr/>
        </p:nvSpPr>
        <p:spPr>
          <a:xfrm>
            <a:off x="819752" y="1866724"/>
            <a:ext cx="3069771" cy="1062841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accent2">
                    <a:lumMod val="75000"/>
                  </a:schemeClr>
                </a:solidFill>
              </a:rPr>
              <a:t>비효율적인 분산 관리 시스템</a:t>
            </a:r>
            <a:endParaRPr kumimoji="1" lang="ko-Kore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9A827913-D8A0-3725-0536-7D24A5F7855A}"/>
              </a:ext>
            </a:extLst>
          </p:cNvPr>
          <p:cNvSpPr/>
          <p:nvPr/>
        </p:nvSpPr>
        <p:spPr>
          <a:xfrm>
            <a:off x="819751" y="3380027"/>
            <a:ext cx="3069771" cy="1062841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accent2">
                    <a:lumMod val="75000"/>
                  </a:schemeClr>
                </a:solidFill>
              </a:rPr>
              <a:t>미숙한 동아리 관리자</a:t>
            </a:r>
            <a:endParaRPr kumimoji="1" lang="ko-Kore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FF8FC0E0-F078-A380-4416-931E4B7E3871}"/>
              </a:ext>
            </a:extLst>
          </p:cNvPr>
          <p:cNvSpPr/>
          <p:nvPr/>
        </p:nvSpPr>
        <p:spPr>
          <a:xfrm>
            <a:off x="819751" y="4964580"/>
            <a:ext cx="3069771" cy="1062841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accent2">
                    <a:lumMod val="75000"/>
                  </a:schemeClr>
                </a:solidFill>
              </a:rPr>
              <a:t>규모가 커질수록 </a:t>
            </a:r>
            <a:endParaRPr kumimoji="1" lang="en-US" altLang="ko-KR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accent2">
                    <a:lumMod val="75000"/>
                  </a:schemeClr>
                </a:solidFill>
              </a:rPr>
              <a:t>어려워지는  관리</a:t>
            </a:r>
            <a:endParaRPr kumimoji="1" lang="ko-Kore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F59750D-DDD6-FDBC-C8DE-07E742A41870}"/>
              </a:ext>
            </a:extLst>
          </p:cNvPr>
          <p:cNvSpPr/>
          <p:nvPr/>
        </p:nvSpPr>
        <p:spPr>
          <a:xfrm>
            <a:off x="467609" y="651111"/>
            <a:ext cx="1080655" cy="87444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200" dirty="0"/>
              <a:t>공지는</a:t>
            </a:r>
            <a:r>
              <a:rPr kumimoji="1" lang="ko-KR" altLang="en-US" sz="1200" dirty="0"/>
              <a:t> 카톡</a:t>
            </a:r>
            <a:endParaRPr kumimoji="1" lang="ko-Kore-KR" altLang="en-US" sz="12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7D2BE79-5E22-A5ED-66F1-86CE189E129B}"/>
              </a:ext>
            </a:extLst>
          </p:cNvPr>
          <p:cNvSpPr/>
          <p:nvPr/>
        </p:nvSpPr>
        <p:spPr>
          <a:xfrm>
            <a:off x="1639460" y="651111"/>
            <a:ext cx="1080655" cy="87444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/>
              <a:t>일정은 구글 캘린더</a:t>
            </a:r>
            <a:endParaRPr kumimoji="1" lang="ko-Kore-KR" altLang="en-US" sz="12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762C3307-7F59-BFF5-71B8-739628671646}"/>
              </a:ext>
            </a:extLst>
          </p:cNvPr>
          <p:cNvSpPr/>
          <p:nvPr/>
        </p:nvSpPr>
        <p:spPr>
          <a:xfrm>
            <a:off x="2815022" y="628444"/>
            <a:ext cx="1080655" cy="87444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/>
              <a:t>가계부는 엑셀</a:t>
            </a:r>
            <a:endParaRPr kumimoji="1" lang="ko-Kore-KR" altLang="en-US" sz="12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7DA03A8-4225-2CF3-BA9B-2BCCC139901D}"/>
              </a:ext>
            </a:extLst>
          </p:cNvPr>
          <p:cNvSpPr/>
          <p:nvPr/>
        </p:nvSpPr>
        <p:spPr>
          <a:xfrm>
            <a:off x="3986873" y="651111"/>
            <a:ext cx="1080655" cy="87444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/>
              <a:t>부원</a:t>
            </a:r>
            <a:endParaRPr kumimoji="1" lang="en-US" altLang="ko-KR" sz="1200" dirty="0"/>
          </a:p>
          <a:p>
            <a:pPr algn="ctr"/>
            <a:r>
              <a:rPr kumimoji="1" lang="ko-KR" altLang="en-US" sz="1200" dirty="0"/>
              <a:t>관리는 </a:t>
            </a:r>
            <a:r>
              <a:rPr kumimoji="1" lang="ko-KR" altLang="en-US" sz="1200" dirty="0" err="1"/>
              <a:t>노션</a:t>
            </a:r>
            <a:endParaRPr kumimoji="1" lang="ko-Kore-KR" altLang="en-US" sz="1200" dirty="0"/>
          </a:p>
        </p:txBody>
      </p: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A63C887B-0AFD-6A3F-559F-15A5635D905C}"/>
              </a:ext>
            </a:extLst>
          </p:cNvPr>
          <p:cNvCxnSpPr>
            <a:cxnSpLocks/>
            <a:stCxn id="16" idx="4"/>
          </p:cNvCxnSpPr>
          <p:nvPr/>
        </p:nvCxnSpPr>
        <p:spPr>
          <a:xfrm>
            <a:off x="1007937" y="1525551"/>
            <a:ext cx="94785" cy="341173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7FF30303-D496-29BA-9B7E-97F346BCC747}"/>
              </a:ext>
            </a:extLst>
          </p:cNvPr>
          <p:cNvCxnSpPr>
            <a:cxnSpLocks/>
            <a:stCxn id="18" idx="4"/>
          </p:cNvCxnSpPr>
          <p:nvPr/>
        </p:nvCxnSpPr>
        <p:spPr>
          <a:xfrm>
            <a:off x="2179788" y="1525551"/>
            <a:ext cx="0" cy="330906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5C530A0E-E6CD-BD0B-3ADD-53D54AF7A090}"/>
              </a:ext>
            </a:extLst>
          </p:cNvPr>
          <p:cNvCxnSpPr>
            <a:cxnSpLocks/>
          </p:cNvCxnSpPr>
          <p:nvPr/>
        </p:nvCxnSpPr>
        <p:spPr>
          <a:xfrm flipH="1">
            <a:off x="3298062" y="1495549"/>
            <a:ext cx="47777" cy="376240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1049B2-7454-971C-7C42-A417BACEE183}"/>
              </a:ext>
            </a:extLst>
          </p:cNvPr>
          <p:cNvCxnSpPr>
            <a:cxnSpLocks/>
            <a:stCxn id="24" idx="4"/>
          </p:cNvCxnSpPr>
          <p:nvPr/>
        </p:nvCxnSpPr>
        <p:spPr>
          <a:xfrm flipH="1">
            <a:off x="3877899" y="1525551"/>
            <a:ext cx="649302" cy="445326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호 32">
            <a:extLst>
              <a:ext uri="{FF2B5EF4-FFF2-40B4-BE49-F238E27FC236}">
                <a16:creationId xmlns:a16="http://schemas.microsoft.com/office/drawing/2014/main" id="{3E9C91C2-BE0F-E0B3-9135-5690DDCD9216}"/>
              </a:ext>
            </a:extLst>
          </p:cNvPr>
          <p:cNvSpPr/>
          <p:nvPr/>
        </p:nvSpPr>
        <p:spPr>
          <a:xfrm>
            <a:off x="2657998" y="2338533"/>
            <a:ext cx="2198347" cy="3374195"/>
          </a:xfrm>
          <a:prstGeom prst="arc">
            <a:avLst>
              <a:gd name="adj1" fmla="val 16467521"/>
              <a:gd name="adj2" fmla="val 5147105"/>
            </a:avLst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6EAE5DA-CCA0-D476-955B-5E088F077A85}"/>
              </a:ext>
            </a:extLst>
          </p:cNvPr>
          <p:cNvCxnSpPr/>
          <p:nvPr/>
        </p:nvCxnSpPr>
        <p:spPr>
          <a:xfrm>
            <a:off x="3877899" y="3958949"/>
            <a:ext cx="986064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6" name="오른쪽 화살표[R] 35">
            <a:extLst>
              <a:ext uri="{FF2B5EF4-FFF2-40B4-BE49-F238E27FC236}">
                <a16:creationId xmlns:a16="http://schemas.microsoft.com/office/drawing/2014/main" id="{7385F376-2592-8BFC-5B32-F8556671B68E}"/>
              </a:ext>
            </a:extLst>
          </p:cNvPr>
          <p:cNvSpPr/>
          <p:nvPr/>
        </p:nvSpPr>
        <p:spPr>
          <a:xfrm>
            <a:off x="5248808" y="3644252"/>
            <a:ext cx="2501416" cy="534389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B474AF-CE6B-4E6E-04CB-D4CEF9776A44}"/>
              </a:ext>
            </a:extLst>
          </p:cNvPr>
          <p:cNvSpPr txBox="1"/>
          <p:nvPr/>
        </p:nvSpPr>
        <p:spPr>
          <a:xfrm>
            <a:off x="6001455" y="1252946"/>
            <a:ext cx="4386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solidFill>
                  <a:schemeClr val="accent6">
                    <a:lumMod val="50000"/>
                  </a:schemeClr>
                </a:solidFill>
              </a:rPr>
              <a:t>하나의</a:t>
            </a:r>
            <a:r>
              <a:rPr kumimoji="1" lang="ko-KR" altLang="en-US" dirty="0">
                <a:solidFill>
                  <a:schemeClr val="accent6">
                    <a:lumMod val="50000"/>
                  </a:schemeClr>
                </a:solidFill>
              </a:rPr>
              <a:t> 동아리 관리 플랫폼으로 해결</a:t>
            </a:r>
            <a:r>
              <a:rPr kumimoji="1" lang="en-US" altLang="ko-KR" dirty="0">
                <a:solidFill>
                  <a:schemeClr val="accent6">
                    <a:lumMod val="50000"/>
                  </a:schemeClr>
                </a:solidFill>
              </a:rPr>
              <a:t>!!</a:t>
            </a:r>
            <a:endParaRPr kumimoji="1" lang="ko-Kore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3529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283779" y="262759"/>
            <a:ext cx="11645462" cy="637977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0A1307C-032F-1EF1-E0D5-5DB56578847F}"/>
              </a:ext>
            </a:extLst>
          </p:cNvPr>
          <p:cNvSpPr/>
          <p:nvPr/>
        </p:nvSpPr>
        <p:spPr>
          <a:xfrm>
            <a:off x="528908" y="444525"/>
            <a:ext cx="90508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Challenges – HTTPS(EC2 Load Balancer) (0)</a:t>
            </a:r>
            <a:endParaRPr lang="en-US" altLang="ko-KR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076" name="Picture 4" descr="System Design Fundamentals: Load Balancers | Level Up Coding">
            <a:extLst>
              <a:ext uri="{FF2B5EF4-FFF2-40B4-BE49-F238E27FC236}">
                <a16:creationId xmlns:a16="http://schemas.microsoft.com/office/drawing/2014/main" id="{93C5DA71-0198-C946-4973-96DB21A02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427" y="1513250"/>
            <a:ext cx="9889211" cy="43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165E8D2-AC4E-F702-1B31-80C5D122BFD3}"/>
              </a:ext>
            </a:extLst>
          </p:cNvPr>
          <p:cNvSpPr/>
          <p:nvPr/>
        </p:nvSpPr>
        <p:spPr>
          <a:xfrm>
            <a:off x="6296024" y="1249467"/>
            <a:ext cx="1304925" cy="60007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인증서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65D93F9-27FC-1EA0-5A38-08D2F234F94C}"/>
              </a:ext>
            </a:extLst>
          </p:cNvPr>
          <p:cNvCxnSpPr/>
          <p:nvPr/>
        </p:nvCxnSpPr>
        <p:spPr>
          <a:xfrm>
            <a:off x="7019925" y="2009775"/>
            <a:ext cx="0" cy="9715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B47D7D6-DBE1-A677-BB12-6554864D58C0}"/>
              </a:ext>
            </a:extLst>
          </p:cNvPr>
          <p:cNvSpPr txBox="1"/>
          <p:nvPr/>
        </p:nvSpPr>
        <p:spPr>
          <a:xfrm>
            <a:off x="9505950" y="1640443"/>
            <a:ext cx="2019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프론트엔드</a:t>
            </a:r>
            <a:br>
              <a:rPr lang="en-US" altLang="ko-KR" dirty="0"/>
            </a:br>
            <a:r>
              <a:rPr lang="en-US" altLang="ko-KR" dirty="0"/>
              <a:t>(www.skkudo.link)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B4A774-D70D-3CE1-26BA-D717939FCD3C}"/>
              </a:ext>
            </a:extLst>
          </p:cNvPr>
          <p:cNvSpPr txBox="1"/>
          <p:nvPr/>
        </p:nvSpPr>
        <p:spPr>
          <a:xfrm>
            <a:off x="9579720" y="5344750"/>
            <a:ext cx="1946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백엔드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en-US" altLang="ko-KR" dirty="0" err="1"/>
              <a:t>api.skkudo.link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6339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283779" y="262759"/>
            <a:ext cx="11645462" cy="637977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0A1307C-032F-1EF1-E0D5-5DB56578847F}"/>
              </a:ext>
            </a:extLst>
          </p:cNvPr>
          <p:cNvSpPr/>
          <p:nvPr/>
        </p:nvSpPr>
        <p:spPr>
          <a:xfrm>
            <a:off x="528908" y="444525"/>
            <a:ext cx="90508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Challenges – HTTPS(EC2 Load Balancer) (1)</a:t>
            </a:r>
            <a:endParaRPr lang="en-US" altLang="ko-KR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076" name="Picture 4" descr="System Design Fundamentals: Load Balancers | Level Up Coding">
            <a:extLst>
              <a:ext uri="{FF2B5EF4-FFF2-40B4-BE49-F238E27FC236}">
                <a16:creationId xmlns:a16="http://schemas.microsoft.com/office/drawing/2014/main" id="{93C5DA71-0198-C946-4973-96DB21A02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427" y="1513250"/>
            <a:ext cx="9889211" cy="43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165E8D2-AC4E-F702-1B31-80C5D122BFD3}"/>
              </a:ext>
            </a:extLst>
          </p:cNvPr>
          <p:cNvSpPr/>
          <p:nvPr/>
        </p:nvSpPr>
        <p:spPr>
          <a:xfrm>
            <a:off x="6296024" y="1249467"/>
            <a:ext cx="1304925" cy="60007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인증서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65D93F9-27FC-1EA0-5A38-08D2F234F94C}"/>
              </a:ext>
            </a:extLst>
          </p:cNvPr>
          <p:cNvCxnSpPr/>
          <p:nvPr/>
        </p:nvCxnSpPr>
        <p:spPr>
          <a:xfrm>
            <a:off x="7019925" y="2009775"/>
            <a:ext cx="0" cy="9715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B47D7D6-DBE1-A677-BB12-6554864D58C0}"/>
              </a:ext>
            </a:extLst>
          </p:cNvPr>
          <p:cNvSpPr txBox="1"/>
          <p:nvPr/>
        </p:nvSpPr>
        <p:spPr>
          <a:xfrm>
            <a:off x="9372600" y="1686609"/>
            <a:ext cx="245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HEALTH CHECK FAILED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B4A774-D70D-3CE1-26BA-D717939FCD3C}"/>
              </a:ext>
            </a:extLst>
          </p:cNvPr>
          <p:cNvSpPr txBox="1"/>
          <p:nvPr/>
        </p:nvSpPr>
        <p:spPr>
          <a:xfrm>
            <a:off x="9579720" y="5344750"/>
            <a:ext cx="1946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백엔드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en-US" altLang="ko-KR" dirty="0" err="1"/>
              <a:t>api.skkudo.link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331BBCC7-B2B0-11A5-7E8B-D61826D4F750}"/>
              </a:ext>
            </a:extLst>
          </p:cNvPr>
          <p:cNvSpPr/>
          <p:nvPr/>
        </p:nvSpPr>
        <p:spPr>
          <a:xfrm>
            <a:off x="7019925" y="2112301"/>
            <a:ext cx="2149067" cy="717976"/>
          </a:xfrm>
          <a:prstGeom prst="wedgeEllipseCallout">
            <a:avLst>
              <a:gd name="adj1" fmla="val 86644"/>
              <a:gd name="adj2" fmla="val 2791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도메인 정보 잘못 입력</a:t>
            </a:r>
          </a:p>
        </p:txBody>
      </p:sp>
    </p:spTree>
    <p:extLst>
      <p:ext uri="{BB962C8B-B14F-4D97-AF65-F5344CB8AC3E}">
        <p14:creationId xmlns:p14="http://schemas.microsoft.com/office/powerpoint/2010/main" val="2236523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283779" y="262759"/>
            <a:ext cx="11645462" cy="637977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0A1307C-032F-1EF1-E0D5-5DB56578847F}"/>
              </a:ext>
            </a:extLst>
          </p:cNvPr>
          <p:cNvSpPr/>
          <p:nvPr/>
        </p:nvSpPr>
        <p:spPr>
          <a:xfrm>
            <a:off x="528908" y="444525"/>
            <a:ext cx="90508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Challenges – HTTPS(EC2 Load Balancer) (2)</a:t>
            </a:r>
            <a:endParaRPr lang="en-US" altLang="ko-KR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076" name="Picture 4" descr="System Design Fundamentals: Load Balancers | Level Up Coding">
            <a:extLst>
              <a:ext uri="{FF2B5EF4-FFF2-40B4-BE49-F238E27FC236}">
                <a16:creationId xmlns:a16="http://schemas.microsoft.com/office/drawing/2014/main" id="{93C5DA71-0198-C946-4973-96DB21A02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427" y="1513250"/>
            <a:ext cx="9889211" cy="43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165E8D2-AC4E-F702-1B31-80C5D122BFD3}"/>
              </a:ext>
            </a:extLst>
          </p:cNvPr>
          <p:cNvSpPr/>
          <p:nvPr/>
        </p:nvSpPr>
        <p:spPr>
          <a:xfrm>
            <a:off x="6296024" y="1249467"/>
            <a:ext cx="1304925" cy="60007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인증서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F511967-A4B9-2462-08B8-475F97DE622D}"/>
              </a:ext>
            </a:extLst>
          </p:cNvPr>
          <p:cNvCxnSpPr/>
          <p:nvPr/>
        </p:nvCxnSpPr>
        <p:spPr>
          <a:xfrm>
            <a:off x="7019925" y="2009775"/>
            <a:ext cx="0" cy="9715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곱하기 기호 6">
            <a:extLst>
              <a:ext uri="{FF2B5EF4-FFF2-40B4-BE49-F238E27FC236}">
                <a16:creationId xmlns:a16="http://schemas.microsoft.com/office/drawing/2014/main" id="{4FBB2D2E-F919-3826-8D57-173D11D81C6D}"/>
              </a:ext>
            </a:extLst>
          </p:cNvPr>
          <p:cNvSpPr/>
          <p:nvPr/>
        </p:nvSpPr>
        <p:spPr>
          <a:xfrm>
            <a:off x="6661753" y="2222281"/>
            <a:ext cx="716344" cy="600075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19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273269" y="239110"/>
            <a:ext cx="11645462" cy="637977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0A1307C-032F-1EF1-E0D5-5DB56578847F}"/>
              </a:ext>
            </a:extLst>
          </p:cNvPr>
          <p:cNvSpPr/>
          <p:nvPr/>
        </p:nvSpPr>
        <p:spPr>
          <a:xfrm>
            <a:off x="758255" y="469982"/>
            <a:ext cx="14845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Evaluation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0CF5B71-FDF5-CF43-6BC0-546D80BC847D}"/>
              </a:ext>
            </a:extLst>
          </p:cNvPr>
          <p:cNvGrpSpPr/>
          <p:nvPr/>
        </p:nvGrpSpPr>
        <p:grpSpPr>
          <a:xfrm>
            <a:off x="6367966" y="2370317"/>
            <a:ext cx="4523550" cy="2505516"/>
            <a:chOff x="5844091" y="1522592"/>
            <a:chExt cx="4523550" cy="250551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0A5F289-C1DF-C8AB-B39E-E934DBB0A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4091" y="1522592"/>
              <a:ext cx="4503965" cy="1416832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8F18A99-69C9-3586-68C5-9F2C9D002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44091" y="2829890"/>
              <a:ext cx="4523550" cy="119821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2EAF627-7E8B-8ADC-62A8-8DDA1DB1FB2A}"/>
              </a:ext>
            </a:extLst>
          </p:cNvPr>
          <p:cNvSpPr txBox="1"/>
          <p:nvPr/>
        </p:nvSpPr>
        <p:spPr>
          <a:xfrm>
            <a:off x="1702352" y="2296165"/>
            <a:ext cx="3776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accent6">
                    <a:lumMod val="50000"/>
                  </a:schemeClr>
                </a:solidFill>
              </a:rPr>
              <a:t>처음에 목표했던 모든 기능 구현 완료</a:t>
            </a:r>
            <a:r>
              <a:rPr kumimoji="1" lang="en-US" altLang="ko-KR" sz="2000" dirty="0">
                <a:solidFill>
                  <a:schemeClr val="accent6">
                    <a:lumMod val="50000"/>
                  </a:schemeClr>
                </a:solidFill>
              </a:rPr>
              <a:t>!(9.15</a:t>
            </a:r>
            <a:r>
              <a:rPr kumimoji="1" lang="ko-KR" altLang="en-US" sz="2000" dirty="0">
                <a:solidFill>
                  <a:schemeClr val="accent6">
                    <a:lumMod val="50000"/>
                  </a:schemeClr>
                </a:solidFill>
              </a:rPr>
              <a:t>일 회의록</a:t>
            </a:r>
            <a:r>
              <a:rPr kumimoji="1" lang="en-US" altLang="ko-KR" sz="2000" dirty="0">
                <a:solidFill>
                  <a:schemeClr val="accent6">
                    <a:lumMod val="50000"/>
                  </a:schemeClr>
                </a:solidFill>
              </a:rPr>
              <a:t>)</a:t>
            </a:r>
            <a:endParaRPr kumimoji="1" lang="ko-Kore-KR" alt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십자형[C] 9">
            <a:extLst>
              <a:ext uri="{FF2B5EF4-FFF2-40B4-BE49-F238E27FC236}">
                <a16:creationId xmlns:a16="http://schemas.microsoft.com/office/drawing/2014/main" id="{FF407454-9277-237A-E524-842429CBA9B8}"/>
              </a:ext>
            </a:extLst>
          </p:cNvPr>
          <p:cNvSpPr/>
          <p:nvPr/>
        </p:nvSpPr>
        <p:spPr>
          <a:xfrm>
            <a:off x="1732437" y="3210434"/>
            <a:ext cx="457200" cy="374073"/>
          </a:xfrm>
          <a:prstGeom prst="plus">
            <a:avLst>
              <a:gd name="adj" fmla="val 4252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CFF576-AD4F-5464-A088-FE3B3CEE0438}"/>
              </a:ext>
            </a:extLst>
          </p:cNvPr>
          <p:cNvSpPr txBox="1"/>
          <p:nvPr/>
        </p:nvSpPr>
        <p:spPr>
          <a:xfrm>
            <a:off x="2348234" y="3210434"/>
            <a:ext cx="2731772" cy="16004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accent6">
                    <a:lumMod val="50000"/>
                  </a:schemeClr>
                </a:solidFill>
              </a:rPr>
              <a:t>그 외에 개발하면서 추가한 </a:t>
            </a:r>
            <a:r>
              <a:rPr kumimoji="1" lang="ko-KR" altLang="en-US" sz="1400" dirty="0" err="1">
                <a:solidFill>
                  <a:schemeClr val="accent6">
                    <a:lumMod val="50000"/>
                  </a:schemeClr>
                </a:solidFill>
              </a:rPr>
              <a:t>디양한</a:t>
            </a:r>
            <a:r>
              <a:rPr kumimoji="1" lang="ko-KR" altLang="en-US" sz="1400" dirty="0">
                <a:solidFill>
                  <a:schemeClr val="accent6">
                    <a:lumMod val="50000"/>
                  </a:schemeClr>
                </a:solidFill>
              </a:rPr>
              <a:t> 기능들</a:t>
            </a:r>
            <a:endParaRPr kumimoji="1" lang="en-US" altLang="ko-KR" sz="14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accent6">
                    <a:lumMod val="50000"/>
                  </a:schemeClr>
                </a:solidFill>
              </a:rPr>
              <a:t>가계부</a:t>
            </a:r>
            <a:endParaRPr kumimoji="1" lang="en-US" altLang="ko-KR" sz="14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accent6">
                    <a:lumMod val="50000"/>
                  </a:schemeClr>
                </a:solidFill>
              </a:rPr>
              <a:t>동아리 사진</a:t>
            </a:r>
            <a:endParaRPr kumimoji="1" lang="en-US" altLang="ko-KR" sz="14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accent6">
                    <a:lumMod val="50000"/>
                  </a:schemeClr>
                </a:solidFill>
              </a:rPr>
              <a:t>대시보드</a:t>
            </a:r>
            <a:endParaRPr kumimoji="1" lang="en-US" altLang="ko-KR" sz="14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accent6">
                    <a:lumMod val="50000"/>
                  </a:schemeClr>
                </a:solidFill>
              </a:rPr>
              <a:t>지원서 추가 질문</a:t>
            </a:r>
            <a:endParaRPr kumimoji="1" lang="en-US" altLang="ko-KR" sz="14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accent6">
                    <a:lumMod val="50000"/>
                  </a:schemeClr>
                </a:solidFill>
              </a:rPr>
              <a:t>추가 동아리원 정보</a:t>
            </a:r>
            <a:endParaRPr kumimoji="1" lang="en-US" altLang="ko-KR" sz="14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830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283779" y="262759"/>
            <a:ext cx="11645462" cy="637977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0A1307C-032F-1EF1-E0D5-5DB56578847F}"/>
              </a:ext>
            </a:extLst>
          </p:cNvPr>
          <p:cNvSpPr/>
          <p:nvPr/>
        </p:nvSpPr>
        <p:spPr>
          <a:xfrm>
            <a:off x="696846" y="522534"/>
            <a:ext cx="227998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Limitation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24D69AA-D525-AB10-A656-466E945423FE}"/>
              </a:ext>
            </a:extLst>
          </p:cNvPr>
          <p:cNvGrpSpPr/>
          <p:nvPr/>
        </p:nvGrpSpPr>
        <p:grpSpPr>
          <a:xfrm>
            <a:off x="1371600" y="1830383"/>
            <a:ext cx="9679370" cy="1404064"/>
            <a:chOff x="1371600" y="1830383"/>
            <a:chExt cx="9679370" cy="1404064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4138FCB9-6487-663E-469A-7589495F07ED}"/>
                </a:ext>
              </a:extLst>
            </p:cNvPr>
            <p:cNvSpPr/>
            <p:nvPr/>
          </p:nvSpPr>
          <p:spPr>
            <a:xfrm>
              <a:off x="1371600" y="1830383"/>
              <a:ext cx="3390900" cy="1404064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동아리 관리 플랫폼이므로</a:t>
              </a:r>
              <a:endParaRPr lang="en-US" altLang="ko-KR" dirty="0"/>
            </a:p>
            <a:p>
              <a:pPr algn="ctr"/>
              <a:r>
                <a:rPr lang="ko-KR" altLang="en-US" dirty="0"/>
                <a:t>일반 유저에 대한 기능 </a:t>
              </a:r>
              <a:r>
                <a:rPr lang="ko-KR" altLang="en-US" dirty="0" err="1"/>
                <a:t>미홉</a:t>
              </a:r>
              <a:endParaRPr lang="ko-KR" altLang="en-US" dirty="0"/>
            </a:p>
          </p:txBody>
        </p:sp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88AE32F6-D379-0AA9-6F1A-55DF2442DEFE}"/>
                </a:ext>
              </a:extLst>
            </p:cNvPr>
            <p:cNvSpPr/>
            <p:nvPr/>
          </p:nvSpPr>
          <p:spPr>
            <a:xfrm>
              <a:off x="5419725" y="1946627"/>
              <a:ext cx="1704975" cy="117157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40135AB0-2669-AF66-09FB-33514B96C9A4}"/>
                </a:ext>
              </a:extLst>
            </p:cNvPr>
            <p:cNvSpPr/>
            <p:nvPr/>
          </p:nvSpPr>
          <p:spPr>
            <a:xfrm>
              <a:off x="7660070" y="1830383"/>
              <a:ext cx="3390900" cy="1404064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동아리 소개 서비스</a:t>
              </a:r>
              <a:endParaRPr lang="en-US" altLang="ko-KR" dirty="0"/>
            </a:p>
            <a:p>
              <a:pPr algn="ctr"/>
              <a:r>
                <a:rPr lang="en-US" altLang="ko-KR" dirty="0"/>
                <a:t>SKKLUB</a:t>
              </a:r>
              <a:r>
                <a:rPr lang="ko-KR" altLang="en-US" dirty="0"/>
                <a:t>과 합병 </a:t>
              </a:r>
              <a:r>
                <a:rPr lang="ko-KR" altLang="en-US" dirty="0" err="1"/>
                <a:t>상의중</a:t>
              </a:r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2712817-D59F-8857-92FF-21EACBC9C506}"/>
              </a:ext>
            </a:extLst>
          </p:cNvPr>
          <p:cNvGrpSpPr/>
          <p:nvPr/>
        </p:nvGrpSpPr>
        <p:grpSpPr>
          <a:xfrm>
            <a:off x="1371600" y="4135433"/>
            <a:ext cx="9679370" cy="1404064"/>
            <a:chOff x="1371600" y="1830383"/>
            <a:chExt cx="9679370" cy="1404064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4246FEC-1219-B730-98C2-937A5C286AED}"/>
                </a:ext>
              </a:extLst>
            </p:cNvPr>
            <p:cNvSpPr/>
            <p:nvPr/>
          </p:nvSpPr>
          <p:spPr>
            <a:xfrm>
              <a:off x="1371600" y="1830383"/>
              <a:ext cx="3390900" cy="1404064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플랫폼 특성상 </a:t>
              </a:r>
              <a:endParaRPr lang="en-US" altLang="ko-KR" dirty="0"/>
            </a:p>
            <a:p>
              <a:pPr algn="ctr"/>
              <a:r>
                <a:rPr lang="ko-KR" altLang="en-US" dirty="0"/>
                <a:t>실제 동아리에서 베타 테스트를 </a:t>
              </a:r>
              <a:r>
                <a:rPr lang="ko-KR" altLang="en-US" dirty="0" err="1"/>
                <a:t>해보아야함</a:t>
              </a:r>
              <a:endParaRPr lang="ko-KR" altLang="en-US" dirty="0"/>
            </a:p>
          </p:txBody>
        </p:sp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AB50B6ED-1CAD-DDFF-4204-C6753C0E46BD}"/>
                </a:ext>
              </a:extLst>
            </p:cNvPr>
            <p:cNvSpPr/>
            <p:nvPr/>
          </p:nvSpPr>
          <p:spPr>
            <a:xfrm>
              <a:off x="5419725" y="1946627"/>
              <a:ext cx="1704975" cy="117157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09E54300-290C-3787-E8E7-DEA1CC7797F1}"/>
                </a:ext>
              </a:extLst>
            </p:cNvPr>
            <p:cNvSpPr/>
            <p:nvPr/>
          </p:nvSpPr>
          <p:spPr>
            <a:xfrm>
              <a:off x="7660070" y="1830383"/>
              <a:ext cx="3390900" cy="1404064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“</a:t>
              </a:r>
              <a:r>
                <a:rPr lang="ko-KR" altLang="en-US" dirty="0"/>
                <a:t>멋쟁이사자처럼</a:t>
              </a:r>
              <a:r>
                <a:rPr lang="en-US" altLang="ko-KR" dirty="0"/>
                <a:t>”</a:t>
              </a:r>
            </a:p>
            <a:p>
              <a:pPr algn="ctr"/>
              <a:r>
                <a:rPr lang="ko-KR" altLang="en-US" dirty="0"/>
                <a:t>동아리 섭외 완료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9017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283779" y="262759"/>
            <a:ext cx="11645462" cy="637977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0A1307C-032F-1EF1-E0D5-5DB56578847F}"/>
              </a:ext>
            </a:extLst>
          </p:cNvPr>
          <p:cNvSpPr/>
          <p:nvPr/>
        </p:nvSpPr>
        <p:spPr>
          <a:xfrm>
            <a:off x="800799" y="541584"/>
            <a:ext cx="331033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Demonstration</a:t>
            </a:r>
            <a:endParaRPr lang="en-US" altLang="ko-KR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052" name="Picture 4" descr="탈르비합니다] 안녕히계세요. - 오르비">
            <a:extLst>
              <a:ext uri="{FF2B5EF4-FFF2-40B4-BE49-F238E27FC236}">
                <a16:creationId xmlns:a16="http://schemas.microsoft.com/office/drawing/2014/main" id="{9B73C83E-6760-A348-BBA1-2E2575103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867" y="1399353"/>
            <a:ext cx="4243388" cy="424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239D4FC-0792-C497-F152-5A519456D9BD}"/>
              </a:ext>
            </a:extLst>
          </p:cNvPr>
          <p:cNvSpPr/>
          <p:nvPr/>
        </p:nvSpPr>
        <p:spPr>
          <a:xfrm>
            <a:off x="4782551" y="5066776"/>
            <a:ext cx="71256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https://www.skkudo.link</a:t>
            </a:r>
          </a:p>
        </p:txBody>
      </p:sp>
    </p:spTree>
    <p:extLst>
      <p:ext uri="{BB962C8B-B14F-4D97-AF65-F5344CB8AC3E}">
        <p14:creationId xmlns:p14="http://schemas.microsoft.com/office/powerpoint/2010/main" val="2115159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143838" y="262759"/>
            <a:ext cx="11866652" cy="637977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F5890FCA-1959-9103-3C65-CC86AD48F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517" y="647414"/>
            <a:ext cx="2933700" cy="939800"/>
          </a:xfrm>
          <a:prstGeom prst="rect">
            <a:avLst/>
          </a:prstGeom>
        </p:spPr>
      </p:pic>
      <p:cxnSp>
        <p:nvCxnSpPr>
          <p:cNvPr id="52" name="꺾인 연결선[E] 51">
            <a:extLst>
              <a:ext uri="{FF2B5EF4-FFF2-40B4-BE49-F238E27FC236}">
                <a16:creationId xmlns:a16="http://schemas.microsoft.com/office/drawing/2014/main" id="{8E4E9229-0763-B006-A0F7-83024D4A3211}"/>
              </a:ext>
            </a:extLst>
          </p:cNvPr>
          <p:cNvCxnSpPr>
            <a:stCxn id="4" idx="1"/>
          </p:cNvCxnSpPr>
          <p:nvPr/>
        </p:nvCxnSpPr>
        <p:spPr>
          <a:xfrm rot="10800000" flipV="1">
            <a:off x="739739" y="1117314"/>
            <a:ext cx="642778" cy="1646434"/>
          </a:xfrm>
          <a:prstGeom prst="bentConnector2">
            <a:avLst/>
          </a:prstGeom>
          <a:ln w="222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[E] 52">
            <a:extLst>
              <a:ext uri="{FF2B5EF4-FFF2-40B4-BE49-F238E27FC236}">
                <a16:creationId xmlns:a16="http://schemas.microsoft.com/office/drawing/2014/main" id="{3A83840E-37E0-72AF-992D-E07399FBB4E6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316217" y="1117314"/>
            <a:ext cx="738668" cy="1646434"/>
          </a:xfrm>
          <a:prstGeom prst="bentConnector2">
            <a:avLst/>
          </a:prstGeom>
          <a:ln w="222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4FDDED0-F75F-BC88-F203-69F27EB639AA}"/>
              </a:ext>
            </a:extLst>
          </p:cNvPr>
          <p:cNvSpPr txBox="1"/>
          <p:nvPr/>
        </p:nvSpPr>
        <p:spPr>
          <a:xfrm>
            <a:off x="393606" y="2784027"/>
            <a:ext cx="128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solidFill>
                  <a:schemeClr val="accent6">
                    <a:lumMod val="50000"/>
                  </a:schemeClr>
                </a:solidFill>
              </a:rPr>
              <a:t>연민석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B2AC5C0-BF7A-2D57-6678-A4E40C4C4A56}"/>
              </a:ext>
            </a:extLst>
          </p:cNvPr>
          <p:cNvSpPr txBox="1"/>
          <p:nvPr/>
        </p:nvSpPr>
        <p:spPr>
          <a:xfrm>
            <a:off x="1819765" y="2773753"/>
            <a:ext cx="128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solidFill>
                  <a:schemeClr val="accent6">
                    <a:lumMod val="50000"/>
                  </a:schemeClr>
                </a:solidFill>
              </a:rPr>
              <a:t>김재영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E2829DB-0C1D-E9A9-63B4-E9B55282AF6A}"/>
              </a:ext>
            </a:extLst>
          </p:cNvPr>
          <p:cNvSpPr txBox="1"/>
          <p:nvPr/>
        </p:nvSpPr>
        <p:spPr>
          <a:xfrm>
            <a:off x="3259392" y="2784027"/>
            <a:ext cx="128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solidFill>
                  <a:schemeClr val="accent6">
                    <a:lumMod val="50000"/>
                  </a:schemeClr>
                </a:solidFill>
              </a:rPr>
              <a:t>문태주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C3BB109-0E65-B945-154C-254560114CAD}"/>
              </a:ext>
            </a:extLst>
          </p:cNvPr>
          <p:cNvSpPr txBox="1"/>
          <p:nvPr/>
        </p:nvSpPr>
        <p:spPr>
          <a:xfrm>
            <a:off x="4685551" y="2792002"/>
            <a:ext cx="128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solidFill>
                  <a:schemeClr val="accent6">
                    <a:lumMod val="50000"/>
                  </a:schemeClr>
                </a:solidFill>
              </a:rPr>
              <a:t>이선종</a:t>
            </a:r>
          </a:p>
        </p:txBody>
      </p: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8A6607A-54EE-41A8-A32C-F7284FABC53E}"/>
              </a:ext>
            </a:extLst>
          </p:cNvPr>
          <p:cNvSpPr/>
          <p:nvPr/>
        </p:nvSpPr>
        <p:spPr>
          <a:xfrm>
            <a:off x="363854" y="3196613"/>
            <a:ext cx="2308619" cy="369332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UI</a:t>
            </a:r>
            <a:r>
              <a:rPr kumimoji="1" lang="ko-KR" altLang="en-US" dirty="0"/>
              <a:t> 설계</a:t>
            </a:r>
            <a:endParaRPr kumimoji="1" lang="ko-Kore-KR" altLang="en-US" dirty="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40696B07-9EF4-4548-1CE9-819A6F454FC9}"/>
              </a:ext>
            </a:extLst>
          </p:cNvPr>
          <p:cNvSpPr/>
          <p:nvPr/>
        </p:nvSpPr>
        <p:spPr>
          <a:xfrm>
            <a:off x="1565098" y="3664238"/>
            <a:ext cx="1107375" cy="527618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200" dirty="0"/>
              <a:t>페이지</a:t>
            </a:r>
            <a:r>
              <a:rPr kumimoji="1" lang="ko-KR" altLang="en-US" sz="1200" dirty="0"/>
              <a:t> 설계</a:t>
            </a:r>
            <a:r>
              <a:rPr kumimoji="1" lang="en-US" altLang="ko-KR" sz="1200" dirty="0"/>
              <a:t>/</a:t>
            </a:r>
            <a:r>
              <a:rPr kumimoji="1" lang="ko-KR" altLang="en-US" sz="1200" dirty="0"/>
              <a:t>구현</a:t>
            </a:r>
            <a:endParaRPr kumimoji="1" lang="ko-Kore-KR" altLang="en-US" sz="1200" dirty="0"/>
          </a:p>
        </p:txBody>
      </p:sp>
      <p:sp>
        <p:nvSpPr>
          <p:cNvPr id="68" name="모서리가 둥근 직사각형 13">
            <a:extLst>
              <a:ext uri="{FF2B5EF4-FFF2-40B4-BE49-F238E27FC236}">
                <a16:creationId xmlns:a16="http://schemas.microsoft.com/office/drawing/2014/main" id="{CEFEBF79-02BB-1F1A-AE26-F7FC26BD6F7D}"/>
              </a:ext>
            </a:extLst>
          </p:cNvPr>
          <p:cNvSpPr/>
          <p:nvPr/>
        </p:nvSpPr>
        <p:spPr>
          <a:xfrm>
            <a:off x="3104034" y="3182180"/>
            <a:ext cx="2396584" cy="369332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API </a:t>
            </a:r>
            <a:r>
              <a:rPr kumimoji="1" lang="ko-KR" altLang="en-US" dirty="0"/>
              <a:t>모델 설계</a:t>
            </a:r>
            <a:endParaRPr kumimoji="1" lang="ko-Kore-KR" altLang="en-US" dirty="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08EDDB29-3977-37A8-9945-F18665231D5C}"/>
              </a:ext>
            </a:extLst>
          </p:cNvPr>
          <p:cNvSpPr/>
          <p:nvPr/>
        </p:nvSpPr>
        <p:spPr>
          <a:xfrm>
            <a:off x="315833" y="3675074"/>
            <a:ext cx="1107375" cy="527618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200" dirty="0"/>
              <a:t>페이지</a:t>
            </a:r>
            <a:r>
              <a:rPr kumimoji="1" lang="ko-KR" altLang="en-US" sz="1200" dirty="0"/>
              <a:t> 설계</a:t>
            </a:r>
            <a:r>
              <a:rPr kumimoji="1" lang="en-US" altLang="ko-KR" sz="1200" dirty="0"/>
              <a:t>/</a:t>
            </a:r>
            <a:r>
              <a:rPr kumimoji="1" lang="ko-KR" altLang="en-US" sz="1200" dirty="0"/>
              <a:t>구현</a:t>
            </a:r>
            <a:endParaRPr kumimoji="1" lang="ko-Kore-KR" altLang="en-US" sz="1200" dirty="0"/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F4309421-F26A-7D64-9E7D-765B016ED8C5}"/>
              </a:ext>
            </a:extLst>
          </p:cNvPr>
          <p:cNvSpPr/>
          <p:nvPr/>
        </p:nvSpPr>
        <p:spPr>
          <a:xfrm>
            <a:off x="3148389" y="5190509"/>
            <a:ext cx="1107375" cy="527618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/>
              <a:t>미들웨어 구현</a:t>
            </a:r>
            <a:endParaRPr kumimoji="1" lang="ko-Kore-KR" altLang="en-US" sz="1200" dirty="0"/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972BECC1-4810-BA98-83B5-E77408B8D5EF}"/>
              </a:ext>
            </a:extLst>
          </p:cNvPr>
          <p:cNvSpPr/>
          <p:nvPr/>
        </p:nvSpPr>
        <p:spPr>
          <a:xfrm>
            <a:off x="4435048" y="5181933"/>
            <a:ext cx="1107375" cy="527618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/>
              <a:t>모집 기능 구현</a:t>
            </a:r>
            <a:endParaRPr kumimoji="1" lang="ko-Kore-KR" altLang="en-US" sz="1200" dirty="0"/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709A628C-5A31-BB5F-01A5-01CF1C8DF6FA}"/>
              </a:ext>
            </a:extLst>
          </p:cNvPr>
          <p:cNvSpPr/>
          <p:nvPr/>
        </p:nvSpPr>
        <p:spPr>
          <a:xfrm>
            <a:off x="3094273" y="4387856"/>
            <a:ext cx="1107375" cy="527618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/>
              <a:t>동아리 기능 구현</a:t>
            </a:r>
            <a:endParaRPr kumimoji="1" lang="ko-Kore-KR" altLang="en-US" sz="1200" dirty="0"/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C5FF837-FEA8-9AA8-9D9C-EBCD4E2BE7C9}"/>
              </a:ext>
            </a:extLst>
          </p:cNvPr>
          <p:cNvSpPr/>
          <p:nvPr/>
        </p:nvSpPr>
        <p:spPr>
          <a:xfrm>
            <a:off x="4435049" y="4387856"/>
            <a:ext cx="1107375" cy="527618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/>
              <a:t>일정 기능 구현</a:t>
            </a:r>
            <a:endParaRPr kumimoji="1" lang="ko-Kore-KR" altLang="en-US" sz="1200" dirty="0"/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BB7685B3-006A-04D1-3682-083D3D6B2DE5}"/>
              </a:ext>
            </a:extLst>
          </p:cNvPr>
          <p:cNvSpPr/>
          <p:nvPr/>
        </p:nvSpPr>
        <p:spPr>
          <a:xfrm>
            <a:off x="3094274" y="3657229"/>
            <a:ext cx="1107375" cy="527618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/>
              <a:t>암호화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인증 구현</a:t>
            </a:r>
            <a:endParaRPr kumimoji="1" lang="ko-Kore-KR" altLang="en-US" sz="1200" dirty="0"/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B40C9D27-5587-3CF5-67F7-15E51B75FAFC}"/>
              </a:ext>
            </a:extLst>
          </p:cNvPr>
          <p:cNvSpPr/>
          <p:nvPr/>
        </p:nvSpPr>
        <p:spPr>
          <a:xfrm>
            <a:off x="4390529" y="3664238"/>
            <a:ext cx="1107375" cy="527618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/>
              <a:t>공지 기능 구현</a:t>
            </a:r>
            <a:endParaRPr kumimoji="1" lang="ko-Kore-KR" altLang="en-US" sz="1200" dirty="0"/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97B03B4C-1621-65B1-B8DE-2579ADF7CA83}"/>
              </a:ext>
            </a:extLst>
          </p:cNvPr>
          <p:cNvSpPr/>
          <p:nvPr/>
        </p:nvSpPr>
        <p:spPr>
          <a:xfrm>
            <a:off x="315832" y="4401829"/>
            <a:ext cx="1107375" cy="527618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API </a:t>
            </a:r>
            <a:r>
              <a:rPr kumimoji="1" lang="ko-KR" altLang="en-US" sz="1200" dirty="0"/>
              <a:t>호출 구현</a:t>
            </a:r>
            <a:endParaRPr kumimoji="1" lang="ko-Kore-KR" altLang="en-US" sz="1200" dirty="0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CD35A2DF-6CD7-2DFB-591D-85F6C05D4F73}"/>
              </a:ext>
            </a:extLst>
          </p:cNvPr>
          <p:cNvSpPr/>
          <p:nvPr/>
        </p:nvSpPr>
        <p:spPr>
          <a:xfrm>
            <a:off x="1589973" y="5147009"/>
            <a:ext cx="1107375" cy="527618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/>
              <a:t>기본 기능 적용</a:t>
            </a:r>
            <a:endParaRPr kumimoji="1" lang="ko-Kore-KR" altLang="en-US" sz="1200" dirty="0"/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EA6C8826-EC9B-0CFB-AA49-F6BF4CDF25BA}"/>
              </a:ext>
            </a:extLst>
          </p:cNvPr>
          <p:cNvSpPr/>
          <p:nvPr/>
        </p:nvSpPr>
        <p:spPr>
          <a:xfrm>
            <a:off x="308557" y="5148553"/>
            <a:ext cx="1107375" cy="527618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MUI </a:t>
            </a:r>
            <a:r>
              <a:rPr kumimoji="1" lang="ko-KR" altLang="en-US" sz="1200" dirty="0"/>
              <a:t>스타일 정용</a:t>
            </a:r>
            <a:endParaRPr kumimoji="1" lang="ko-Kore-KR" altLang="en-US" sz="1200" dirty="0"/>
          </a:p>
        </p:txBody>
      </p:sp>
      <p:sp>
        <p:nvSpPr>
          <p:cNvPr id="86" name="모서리가 둥근 직사각형 85">
            <a:extLst>
              <a:ext uri="{FF2B5EF4-FFF2-40B4-BE49-F238E27FC236}">
                <a16:creationId xmlns:a16="http://schemas.microsoft.com/office/drawing/2014/main" id="{58A0483D-91E8-33A8-C019-BE9B94246F21}"/>
              </a:ext>
            </a:extLst>
          </p:cNvPr>
          <p:cNvSpPr/>
          <p:nvPr/>
        </p:nvSpPr>
        <p:spPr>
          <a:xfrm>
            <a:off x="1589973" y="4387856"/>
            <a:ext cx="1107375" cy="527618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/>
              <a:t>라우터 구현</a:t>
            </a:r>
            <a:endParaRPr kumimoji="1" lang="ko-Kore-KR" altLang="en-US" sz="1200" dirty="0"/>
          </a:p>
        </p:txBody>
      </p:sp>
      <p:cxnSp>
        <p:nvCxnSpPr>
          <p:cNvPr id="100" name="직선 연결선[R] 99">
            <a:extLst>
              <a:ext uri="{FF2B5EF4-FFF2-40B4-BE49-F238E27FC236}">
                <a16:creationId xmlns:a16="http://schemas.microsoft.com/office/drawing/2014/main" id="{CBAFA42E-D078-F705-57A6-0AAD540337AE}"/>
              </a:ext>
            </a:extLst>
          </p:cNvPr>
          <p:cNvCxnSpPr>
            <a:cxnSpLocks/>
          </p:cNvCxnSpPr>
          <p:nvPr/>
        </p:nvCxnSpPr>
        <p:spPr>
          <a:xfrm flipH="1">
            <a:off x="5918327" y="1107040"/>
            <a:ext cx="4831866" cy="17807"/>
          </a:xfrm>
          <a:prstGeom prst="line">
            <a:avLst/>
          </a:prstGeom>
          <a:ln w="158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[R] 100">
            <a:extLst>
              <a:ext uri="{FF2B5EF4-FFF2-40B4-BE49-F238E27FC236}">
                <a16:creationId xmlns:a16="http://schemas.microsoft.com/office/drawing/2014/main" id="{D8EC1F5C-A4E7-8D02-D8E2-1923E5D443F0}"/>
              </a:ext>
            </a:extLst>
          </p:cNvPr>
          <p:cNvCxnSpPr>
            <a:cxnSpLocks/>
          </p:cNvCxnSpPr>
          <p:nvPr/>
        </p:nvCxnSpPr>
        <p:spPr>
          <a:xfrm flipV="1">
            <a:off x="5910563" y="1117314"/>
            <a:ext cx="7359" cy="4872520"/>
          </a:xfrm>
          <a:prstGeom prst="line">
            <a:avLst/>
          </a:prstGeom>
          <a:ln w="158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[R] 109">
            <a:extLst>
              <a:ext uri="{FF2B5EF4-FFF2-40B4-BE49-F238E27FC236}">
                <a16:creationId xmlns:a16="http://schemas.microsoft.com/office/drawing/2014/main" id="{46B5C413-74CE-CC5B-BEA5-8A31C7079BF7}"/>
              </a:ext>
            </a:extLst>
          </p:cNvPr>
          <p:cNvCxnSpPr>
            <a:cxnSpLocks/>
          </p:cNvCxnSpPr>
          <p:nvPr/>
        </p:nvCxnSpPr>
        <p:spPr>
          <a:xfrm flipV="1">
            <a:off x="5917922" y="5989834"/>
            <a:ext cx="5147345" cy="6611"/>
          </a:xfrm>
          <a:prstGeom prst="line">
            <a:avLst/>
          </a:prstGeom>
          <a:ln w="158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[R] 111">
            <a:extLst>
              <a:ext uri="{FF2B5EF4-FFF2-40B4-BE49-F238E27FC236}">
                <a16:creationId xmlns:a16="http://schemas.microsoft.com/office/drawing/2014/main" id="{8F053206-2876-3D3E-CA77-963DA82FD55B}"/>
              </a:ext>
            </a:extLst>
          </p:cNvPr>
          <p:cNvCxnSpPr>
            <a:cxnSpLocks/>
          </p:cNvCxnSpPr>
          <p:nvPr/>
        </p:nvCxnSpPr>
        <p:spPr>
          <a:xfrm>
            <a:off x="10750193" y="1117314"/>
            <a:ext cx="0" cy="844281"/>
          </a:xfrm>
          <a:prstGeom prst="line">
            <a:avLst/>
          </a:prstGeom>
          <a:ln w="158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3FFDA03D-4978-0DF5-CB48-B499634823E4}"/>
              </a:ext>
            </a:extLst>
          </p:cNvPr>
          <p:cNvCxnSpPr>
            <a:cxnSpLocks/>
          </p:cNvCxnSpPr>
          <p:nvPr/>
        </p:nvCxnSpPr>
        <p:spPr>
          <a:xfrm flipH="1">
            <a:off x="8923739" y="1961595"/>
            <a:ext cx="1826454" cy="0"/>
          </a:xfrm>
          <a:prstGeom prst="line">
            <a:avLst/>
          </a:prstGeom>
          <a:ln w="158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59849B-F985-A8F3-A21A-CFF54A1FBD31}"/>
              </a:ext>
            </a:extLst>
          </p:cNvPr>
          <p:cNvSpPr txBox="1"/>
          <p:nvPr/>
        </p:nvSpPr>
        <p:spPr>
          <a:xfrm>
            <a:off x="8505805" y="1150707"/>
            <a:ext cx="21685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solidFill>
                  <a:schemeClr val="accent6">
                    <a:lumMod val="50000"/>
                  </a:schemeClr>
                </a:solidFill>
              </a:rPr>
              <a:t>Pro</a:t>
            </a:r>
            <a:r>
              <a:rPr kumimoji="1" lang="en-US" altLang="ko-KR" sz="4400" dirty="0">
                <a:solidFill>
                  <a:schemeClr val="accent6">
                    <a:lumMod val="50000"/>
                  </a:schemeClr>
                </a:solidFill>
              </a:rPr>
              <a:t>gress</a:t>
            </a:r>
            <a:endParaRPr kumimoji="1" lang="ko-Kore-KR" altLang="en-US" sz="440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24" name="직선 연결선[R] 123">
            <a:extLst>
              <a:ext uri="{FF2B5EF4-FFF2-40B4-BE49-F238E27FC236}">
                <a16:creationId xmlns:a16="http://schemas.microsoft.com/office/drawing/2014/main" id="{197CFBC5-DC63-A870-C449-FDBCE654F83C}"/>
              </a:ext>
            </a:extLst>
          </p:cNvPr>
          <p:cNvCxnSpPr>
            <a:cxnSpLocks/>
          </p:cNvCxnSpPr>
          <p:nvPr/>
        </p:nvCxnSpPr>
        <p:spPr>
          <a:xfrm flipH="1">
            <a:off x="6165103" y="3706306"/>
            <a:ext cx="4831866" cy="17807"/>
          </a:xfrm>
          <a:prstGeom prst="line">
            <a:avLst/>
          </a:prstGeom>
          <a:ln w="158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66B96D0-2944-266A-8CAE-8675E7F18CCA}"/>
              </a:ext>
            </a:extLst>
          </p:cNvPr>
          <p:cNvSpPr/>
          <p:nvPr/>
        </p:nvSpPr>
        <p:spPr>
          <a:xfrm>
            <a:off x="6711956" y="3636681"/>
            <a:ext cx="234578" cy="18530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24E374BB-BBCE-226E-25A8-5B8905340349}"/>
              </a:ext>
            </a:extLst>
          </p:cNvPr>
          <p:cNvSpPr/>
          <p:nvPr/>
        </p:nvSpPr>
        <p:spPr>
          <a:xfrm>
            <a:off x="7733384" y="3636681"/>
            <a:ext cx="234578" cy="18530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C1A3A98-2A4E-93BE-B504-758168A6548D}"/>
              </a:ext>
            </a:extLst>
          </p:cNvPr>
          <p:cNvSpPr/>
          <p:nvPr/>
        </p:nvSpPr>
        <p:spPr>
          <a:xfrm>
            <a:off x="8754812" y="3636681"/>
            <a:ext cx="234578" cy="18530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ED4B8D1-9BD2-5349-D9FF-3D750220B581}"/>
              </a:ext>
            </a:extLst>
          </p:cNvPr>
          <p:cNvSpPr/>
          <p:nvPr/>
        </p:nvSpPr>
        <p:spPr>
          <a:xfrm>
            <a:off x="9776240" y="3636681"/>
            <a:ext cx="234578" cy="18530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95FA3294-6224-5050-E90D-3808C8A44B43}"/>
              </a:ext>
            </a:extLst>
          </p:cNvPr>
          <p:cNvSpPr/>
          <p:nvPr/>
        </p:nvSpPr>
        <p:spPr>
          <a:xfrm>
            <a:off x="10797668" y="3636681"/>
            <a:ext cx="234578" cy="18530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3E628B6-1AFC-7903-8C32-99858494EEA1}"/>
              </a:ext>
            </a:extLst>
          </p:cNvPr>
          <p:cNvSpPr txBox="1"/>
          <p:nvPr/>
        </p:nvSpPr>
        <p:spPr>
          <a:xfrm>
            <a:off x="6239148" y="3060213"/>
            <a:ext cx="1517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프로젝트</a:t>
            </a:r>
            <a:r>
              <a:rPr kumimoji="1" lang="ko-KR" altLang="en-US" sz="1400" dirty="0"/>
              <a:t>설계</a:t>
            </a:r>
            <a:endParaRPr kumimoji="1" lang="ko-Kore-KR" altLang="en-US" sz="1400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673F36F-D1EF-EE3A-261D-28E7CC03B651}"/>
              </a:ext>
            </a:extLst>
          </p:cNvPr>
          <p:cNvSpPr txBox="1"/>
          <p:nvPr/>
        </p:nvSpPr>
        <p:spPr>
          <a:xfrm>
            <a:off x="7193391" y="4094052"/>
            <a:ext cx="1517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UI/</a:t>
            </a:r>
            <a:r>
              <a:rPr kumimoji="1" lang="ko-KR" altLang="en-US" sz="1400" dirty="0"/>
              <a:t>데이터 베이스 설계</a:t>
            </a:r>
            <a:endParaRPr kumimoji="1" lang="ko-Kore-KR" altLang="en-US" sz="1400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93715DF-AC34-6B76-A249-A8CB533C5E37}"/>
              </a:ext>
            </a:extLst>
          </p:cNvPr>
          <p:cNvSpPr txBox="1"/>
          <p:nvPr/>
        </p:nvSpPr>
        <p:spPr>
          <a:xfrm>
            <a:off x="8113237" y="2935003"/>
            <a:ext cx="1517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/>
              <a:t>페이지 구현</a:t>
            </a:r>
            <a:endParaRPr kumimoji="1" lang="en-US" altLang="ko-KR" sz="1400" dirty="0"/>
          </a:p>
          <a:p>
            <a:r>
              <a:rPr kumimoji="1" lang="ko-KR" altLang="en-US" sz="1400" dirty="0"/>
              <a:t>미들웨어 개발</a:t>
            </a:r>
            <a:endParaRPr kumimoji="1" lang="ko-Kore-KR" altLang="en-US" sz="1400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BB4E6F0-8623-A2FC-10C9-C2089EC893C7}"/>
              </a:ext>
            </a:extLst>
          </p:cNvPr>
          <p:cNvSpPr txBox="1"/>
          <p:nvPr/>
        </p:nvSpPr>
        <p:spPr>
          <a:xfrm>
            <a:off x="9226395" y="4062429"/>
            <a:ext cx="15177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 err="1"/>
              <a:t>백엔드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프론트엔드</a:t>
            </a:r>
            <a:r>
              <a:rPr kumimoji="1" lang="ko-KR" altLang="en-US" sz="1400" dirty="0"/>
              <a:t> 연결</a:t>
            </a:r>
            <a:endParaRPr kumimoji="1" lang="en-US" altLang="ko-KR" sz="1400" dirty="0"/>
          </a:p>
          <a:p>
            <a:r>
              <a:rPr kumimoji="1" lang="ko-KR" altLang="en-US" sz="1400" dirty="0"/>
              <a:t>디버깅</a:t>
            </a:r>
            <a:endParaRPr kumimoji="1" lang="ko-Kore-KR" altLang="en-US" sz="1400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72D99A7-BC5C-A974-5585-752490672B68}"/>
              </a:ext>
            </a:extLst>
          </p:cNvPr>
          <p:cNvSpPr txBox="1"/>
          <p:nvPr/>
        </p:nvSpPr>
        <p:spPr>
          <a:xfrm>
            <a:off x="10616486" y="3064670"/>
            <a:ext cx="1517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/>
              <a:t>배포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25119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283779" y="262759"/>
            <a:ext cx="11645462" cy="637977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61037A-9933-827A-8F78-A9CED924A51E}"/>
              </a:ext>
            </a:extLst>
          </p:cNvPr>
          <p:cNvSpPr/>
          <p:nvPr/>
        </p:nvSpPr>
        <p:spPr>
          <a:xfrm>
            <a:off x="541855" y="443534"/>
            <a:ext cx="190757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Basic Services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54511C6-15FE-0F3A-BF71-44F6B1BC4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316" y="1386502"/>
            <a:ext cx="1914897" cy="29427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26C1BDB-B9E3-8D12-45BC-1F5855FDB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3750" y="1386502"/>
            <a:ext cx="1842677" cy="2942784"/>
          </a:xfrm>
          <a:prstGeom prst="rect">
            <a:avLst/>
          </a:prstGeom>
        </p:spPr>
      </p:pic>
      <p:pic>
        <p:nvPicPr>
          <p:cNvPr id="15" name="그림 14" descr="텍스트, 명함, 스크린샷, 액자이(가) 표시된 사진&#10;&#10;자동 생성된 설명">
            <a:extLst>
              <a:ext uri="{FF2B5EF4-FFF2-40B4-BE49-F238E27FC236}">
                <a16:creationId xmlns:a16="http://schemas.microsoft.com/office/drawing/2014/main" id="{8F86C636-B0DD-02D7-D6F1-7170DA7259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0170" y="4024979"/>
            <a:ext cx="2388702" cy="1981283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D3CED99F-8F5B-81D9-9305-7159735ED5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0981" y="4005184"/>
            <a:ext cx="2525949" cy="198014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0239830-A673-29E5-597B-220F863D6B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2650" y="769800"/>
            <a:ext cx="3835391" cy="261180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BFFFBCF-0EE5-D30F-7965-B99FE3CADAAA}"/>
              </a:ext>
            </a:extLst>
          </p:cNvPr>
          <p:cNvSpPr txBox="1"/>
          <p:nvPr/>
        </p:nvSpPr>
        <p:spPr>
          <a:xfrm>
            <a:off x="701316" y="4810589"/>
            <a:ext cx="4305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accent6">
                    <a:lumMod val="50000"/>
                  </a:schemeClr>
                </a:solidFill>
              </a:rPr>
              <a:t>성균관대 동아리들을 한곳에서 확인</a:t>
            </a:r>
            <a:r>
              <a:rPr kumimoji="1" lang="en-US" altLang="ko-KR" dirty="0">
                <a:solidFill>
                  <a:schemeClr val="accent6">
                    <a:lumMod val="50000"/>
                  </a:schemeClr>
                </a:solidFill>
              </a:rPr>
              <a:t>!</a:t>
            </a:r>
            <a:endParaRPr kumimoji="1" lang="ko-Kore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8DE943-1334-38E5-0CBD-DAF8A4D3B4B4}"/>
              </a:ext>
            </a:extLst>
          </p:cNvPr>
          <p:cNvSpPr txBox="1"/>
          <p:nvPr/>
        </p:nvSpPr>
        <p:spPr>
          <a:xfrm>
            <a:off x="6132235" y="3552105"/>
            <a:ext cx="5098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accent6">
                    <a:lumMod val="50000"/>
                  </a:schemeClr>
                </a:solidFill>
              </a:rPr>
              <a:t>동아리 지원도 </a:t>
            </a:r>
            <a:r>
              <a:rPr kumimoji="1" lang="en-US" altLang="ko-KR" dirty="0">
                <a:solidFill>
                  <a:schemeClr val="accent6">
                    <a:lumMod val="50000"/>
                  </a:schemeClr>
                </a:solidFill>
              </a:rPr>
              <a:t>SKKUDO</a:t>
            </a:r>
            <a:r>
              <a:rPr kumimoji="1" lang="ko-KR" altLang="en-US" dirty="0" err="1">
                <a:solidFill>
                  <a:schemeClr val="accent6">
                    <a:lumMod val="50000"/>
                  </a:schemeClr>
                </a:solidFill>
              </a:rPr>
              <a:t>를</a:t>
            </a:r>
            <a:r>
              <a:rPr kumimoji="1" lang="ko-KR" altLang="en-US" dirty="0">
                <a:solidFill>
                  <a:schemeClr val="accent6">
                    <a:lumMod val="50000"/>
                  </a:schemeClr>
                </a:solidFill>
              </a:rPr>
              <a:t> 통해서 간편하게</a:t>
            </a:r>
            <a:endParaRPr kumimoji="1" lang="ko-Kore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0AC5AE-FA02-B614-3F31-CEF3A888C93B}"/>
              </a:ext>
            </a:extLst>
          </p:cNvPr>
          <p:cNvSpPr txBox="1"/>
          <p:nvPr/>
        </p:nvSpPr>
        <p:spPr>
          <a:xfrm>
            <a:off x="5655803" y="6139734"/>
            <a:ext cx="557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accent6">
                    <a:lumMod val="50000"/>
                  </a:schemeClr>
                </a:solidFill>
              </a:rPr>
              <a:t>내가 속한 동아리와 지원중인 동아리 모두 확인 가능</a:t>
            </a:r>
            <a:r>
              <a:rPr kumimoji="1" lang="en-US" altLang="ko-KR" dirty="0">
                <a:solidFill>
                  <a:schemeClr val="accent6">
                    <a:lumMod val="50000"/>
                  </a:schemeClr>
                </a:solidFill>
              </a:rPr>
              <a:t>!</a:t>
            </a:r>
            <a:endParaRPr kumimoji="1" lang="ko-Kore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637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283779" y="262759"/>
            <a:ext cx="11645462" cy="637977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61037A-9933-827A-8F78-A9CED924A51E}"/>
              </a:ext>
            </a:extLst>
          </p:cNvPr>
          <p:cNvSpPr/>
          <p:nvPr/>
        </p:nvSpPr>
        <p:spPr>
          <a:xfrm>
            <a:off x="551152" y="487821"/>
            <a:ext cx="126829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공지 관리</a:t>
            </a:r>
            <a:endParaRPr lang="en-US" altLang="ko-KR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3E73FA-7CDD-1E89-A545-08E50AE71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824" y="997775"/>
            <a:ext cx="7771028" cy="4572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BFFFBCF-0EE5-D30F-7965-B99FE3CADAAA}"/>
              </a:ext>
            </a:extLst>
          </p:cNvPr>
          <p:cNvSpPr txBox="1"/>
          <p:nvPr/>
        </p:nvSpPr>
        <p:spPr>
          <a:xfrm>
            <a:off x="262759" y="4972952"/>
            <a:ext cx="280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accent6">
                    <a:lumMod val="50000"/>
                  </a:schemeClr>
                </a:solidFill>
              </a:rPr>
              <a:t>카테고리를 기준으로 필터</a:t>
            </a:r>
            <a:endParaRPr kumimoji="1" lang="ko-Kore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0AC5AE-FA02-B614-3F31-CEF3A888C93B}"/>
              </a:ext>
            </a:extLst>
          </p:cNvPr>
          <p:cNvSpPr txBox="1"/>
          <p:nvPr/>
        </p:nvSpPr>
        <p:spPr>
          <a:xfrm>
            <a:off x="9453447" y="6120125"/>
            <a:ext cx="222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accent6">
                    <a:lumMod val="50000"/>
                  </a:schemeClr>
                </a:solidFill>
              </a:rPr>
              <a:t>공지 삭제 및 수정</a:t>
            </a:r>
            <a:endParaRPr kumimoji="1" lang="ko-Kore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B8E94798-5D42-B57C-FE33-4815B44677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52" y="2769254"/>
            <a:ext cx="1661738" cy="2018446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CE31F1A7-03BB-7491-FB44-57EF179F38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9244" y="782313"/>
            <a:ext cx="1891604" cy="2133085"/>
          </a:xfrm>
          <a:prstGeom prst="rect">
            <a:avLst/>
          </a:prstGeom>
        </p:spPr>
      </p:pic>
      <p:pic>
        <p:nvPicPr>
          <p:cNvPr id="14" name="그림 13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5EAB4A3A-57DD-FA29-335D-607514EDF8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6324" y="4372113"/>
            <a:ext cx="1041739" cy="1537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6CCE8A-2BD3-02DA-579D-9C5EB0243F62}"/>
              </a:ext>
            </a:extLst>
          </p:cNvPr>
          <p:cNvSpPr txBox="1"/>
          <p:nvPr/>
        </p:nvSpPr>
        <p:spPr>
          <a:xfrm>
            <a:off x="9789852" y="3099109"/>
            <a:ext cx="222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accent6">
                    <a:lumMod val="50000"/>
                  </a:schemeClr>
                </a:solidFill>
              </a:rPr>
              <a:t>카테고리 편집</a:t>
            </a:r>
            <a:endParaRPr kumimoji="1" lang="ko-Kore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3" name="꺾인 연결선[E] 22">
            <a:extLst>
              <a:ext uri="{FF2B5EF4-FFF2-40B4-BE49-F238E27FC236}">
                <a16:creationId xmlns:a16="http://schemas.microsoft.com/office/drawing/2014/main" id="{C5688C7B-2645-A3F0-E556-A929E5C0557D}"/>
              </a:ext>
            </a:extLst>
          </p:cNvPr>
          <p:cNvCxnSpPr>
            <a:cxnSpLocks/>
          </p:cNvCxnSpPr>
          <p:nvPr/>
        </p:nvCxnSpPr>
        <p:spPr>
          <a:xfrm rot="10800000" flipV="1">
            <a:off x="1340630" y="2326909"/>
            <a:ext cx="830869" cy="4297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AAA6F711-8570-F16A-006C-23EA637FB180}"/>
              </a:ext>
            </a:extLst>
          </p:cNvPr>
          <p:cNvCxnSpPr>
            <a:cxnSpLocks/>
          </p:cNvCxnSpPr>
          <p:nvPr/>
        </p:nvCxnSpPr>
        <p:spPr>
          <a:xfrm flipV="1">
            <a:off x="8417473" y="1383957"/>
            <a:ext cx="1189881" cy="794699"/>
          </a:xfrm>
          <a:prstGeom prst="bentConnector3">
            <a:avLst>
              <a:gd name="adj1" fmla="val -5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DB4B034-4A65-801B-50E8-609E9CEB7969}"/>
              </a:ext>
            </a:extLst>
          </p:cNvPr>
          <p:cNvCxnSpPr/>
          <p:nvPr/>
        </p:nvCxnSpPr>
        <p:spPr>
          <a:xfrm>
            <a:off x="9552772" y="4712043"/>
            <a:ext cx="3491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691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283779" y="262759"/>
            <a:ext cx="11645462" cy="637977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61037A-9933-827A-8F78-A9CED924A51E}"/>
              </a:ext>
            </a:extLst>
          </p:cNvPr>
          <p:cNvSpPr/>
          <p:nvPr/>
        </p:nvSpPr>
        <p:spPr>
          <a:xfrm>
            <a:off x="636054" y="549382"/>
            <a:ext cx="141577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공지관리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C63E1D3-DA9D-C144-500E-81DC9432F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8114" y="780214"/>
            <a:ext cx="6820538" cy="5398164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7EF32D82-F5B1-E8D7-9CB5-A03A84E90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0154" y="2616552"/>
            <a:ext cx="2249569" cy="1506656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533704B0-6974-BAA3-8B07-5280312AAE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271" y="2692679"/>
            <a:ext cx="1827770" cy="1985725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2F1FE0CE-D091-65C6-1916-3E980DBEBF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7754" y="5588208"/>
            <a:ext cx="2401969" cy="548167"/>
          </a:xfrm>
          <a:prstGeom prst="rect">
            <a:avLst/>
          </a:prstGeom>
        </p:spPr>
      </p:pic>
      <p:cxnSp>
        <p:nvCxnSpPr>
          <p:cNvPr id="20" name="꺾인 연결선[E] 19">
            <a:extLst>
              <a:ext uri="{FF2B5EF4-FFF2-40B4-BE49-F238E27FC236}">
                <a16:creationId xmlns:a16="http://schemas.microsoft.com/office/drawing/2014/main" id="{872A2508-4FA6-520C-B9A9-862AB6CE01F8}"/>
              </a:ext>
            </a:extLst>
          </p:cNvPr>
          <p:cNvCxnSpPr>
            <a:cxnSpLocks/>
            <a:endCxn id="16" idx="0"/>
          </p:cNvCxnSpPr>
          <p:nvPr/>
        </p:nvCxnSpPr>
        <p:spPr>
          <a:xfrm rot="10800000" flipV="1">
            <a:off x="1408156" y="2477217"/>
            <a:ext cx="1615130" cy="21546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[E] 22">
            <a:extLst>
              <a:ext uri="{FF2B5EF4-FFF2-40B4-BE49-F238E27FC236}">
                <a16:creationId xmlns:a16="http://schemas.microsoft.com/office/drawing/2014/main" id="{3EC1B6DE-7933-C99C-9898-1C6572376F99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8888627" y="1977081"/>
            <a:ext cx="1556312" cy="6394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BDD64C8-45FA-A175-B0EC-C2245EB99AAA}"/>
              </a:ext>
            </a:extLst>
          </p:cNvPr>
          <p:cNvCxnSpPr/>
          <p:nvPr/>
        </p:nvCxnSpPr>
        <p:spPr>
          <a:xfrm>
            <a:off x="9012195" y="5862291"/>
            <a:ext cx="3416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58AA8B8-D298-9BB3-655C-0120F0607F62}"/>
              </a:ext>
            </a:extLst>
          </p:cNvPr>
          <p:cNvSpPr txBox="1"/>
          <p:nvPr/>
        </p:nvSpPr>
        <p:spPr>
          <a:xfrm>
            <a:off x="283779" y="4826527"/>
            <a:ext cx="2808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accent6">
                    <a:lumMod val="50000"/>
                  </a:schemeClr>
                </a:solidFill>
              </a:rPr>
              <a:t>공개</a:t>
            </a:r>
            <a:r>
              <a:rPr kumimoji="1" lang="en-US" altLang="ko-KR" dirty="0">
                <a:solidFill>
                  <a:schemeClr val="accent6">
                    <a:lumMod val="50000"/>
                  </a:schemeClr>
                </a:solidFill>
              </a:rPr>
              <a:t>/</a:t>
            </a:r>
            <a:r>
              <a:rPr kumimoji="1" lang="ko-KR" altLang="en-US" dirty="0">
                <a:solidFill>
                  <a:schemeClr val="accent6">
                    <a:lumMod val="50000"/>
                  </a:schemeClr>
                </a:solidFill>
              </a:rPr>
              <a:t>비공개설정을 통한 더 섬세한 공지 관리</a:t>
            </a:r>
            <a:endParaRPr kumimoji="1" lang="ko-Kore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678BE2-62A7-08B7-0387-B7E714DE7CD0}"/>
              </a:ext>
            </a:extLst>
          </p:cNvPr>
          <p:cNvSpPr txBox="1"/>
          <p:nvPr/>
        </p:nvSpPr>
        <p:spPr>
          <a:xfrm>
            <a:off x="9040852" y="4241449"/>
            <a:ext cx="280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accent6">
                    <a:lumMod val="50000"/>
                  </a:schemeClr>
                </a:solidFill>
              </a:rPr>
              <a:t>자유로운 카테고리 설정</a:t>
            </a:r>
            <a:endParaRPr kumimoji="1" lang="ko-Kore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B557FE-3BA6-ACA5-5DC2-FF924F75459F}"/>
              </a:ext>
            </a:extLst>
          </p:cNvPr>
          <p:cNvSpPr txBox="1"/>
          <p:nvPr/>
        </p:nvSpPr>
        <p:spPr>
          <a:xfrm>
            <a:off x="7850659" y="6167574"/>
            <a:ext cx="3605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accent6">
                    <a:lumMod val="50000"/>
                  </a:schemeClr>
                </a:solidFill>
              </a:rPr>
              <a:t>공지 수정일 경우 바뀌는 버튼</a:t>
            </a:r>
            <a:endParaRPr kumimoji="1" lang="ko-Kore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153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283779" y="262759"/>
            <a:ext cx="11645462" cy="637977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61037A-9933-827A-8F78-A9CED924A51E}"/>
              </a:ext>
            </a:extLst>
          </p:cNvPr>
          <p:cNvSpPr/>
          <p:nvPr/>
        </p:nvSpPr>
        <p:spPr>
          <a:xfrm>
            <a:off x="825524" y="565857"/>
            <a:ext cx="141577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일정관리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DA7C31-E88B-9D84-36F5-3D215E72F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392" y="1101746"/>
            <a:ext cx="6415216" cy="507358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1FD3014-864F-5F77-BA51-34D75C9A1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991" y="1613270"/>
            <a:ext cx="1821378" cy="141067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A227B799-BF5C-16BA-5CA7-A28A8E04D3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7387" y="2318608"/>
            <a:ext cx="2132482" cy="174972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0E26FF6-5C13-F7DC-AFFE-B8E8BFFC02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830" y="4654180"/>
            <a:ext cx="1409700" cy="1181100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E237D5F-F0D8-44A0-371D-65CA8072E862}"/>
              </a:ext>
            </a:extLst>
          </p:cNvPr>
          <p:cNvCxnSpPr/>
          <p:nvPr/>
        </p:nvCxnSpPr>
        <p:spPr>
          <a:xfrm flipH="1">
            <a:off x="2385369" y="2166551"/>
            <a:ext cx="6708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[E] 15">
            <a:extLst>
              <a:ext uri="{FF2B5EF4-FFF2-40B4-BE49-F238E27FC236}">
                <a16:creationId xmlns:a16="http://schemas.microsoft.com/office/drawing/2014/main" id="{06CA272C-686B-7065-C6EC-8EF22361FE62}"/>
              </a:ext>
            </a:extLst>
          </p:cNvPr>
          <p:cNvCxnSpPr>
            <a:endCxn id="10" idx="0"/>
          </p:cNvCxnSpPr>
          <p:nvPr/>
        </p:nvCxnSpPr>
        <p:spPr>
          <a:xfrm>
            <a:off x="9303608" y="2034746"/>
            <a:ext cx="1350020" cy="28386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4DA2C0E-A0A9-9698-192F-987B8D851B28}"/>
              </a:ext>
            </a:extLst>
          </p:cNvPr>
          <p:cNvCxnSpPr/>
          <p:nvPr/>
        </p:nvCxnSpPr>
        <p:spPr>
          <a:xfrm flipH="1">
            <a:off x="2225425" y="5082746"/>
            <a:ext cx="36069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7209936-FB12-F8C7-B6A4-535A77FA852F}"/>
              </a:ext>
            </a:extLst>
          </p:cNvPr>
          <p:cNvSpPr txBox="1"/>
          <p:nvPr/>
        </p:nvSpPr>
        <p:spPr>
          <a:xfrm>
            <a:off x="390871" y="3193472"/>
            <a:ext cx="280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accent6">
                    <a:lumMod val="50000"/>
                  </a:schemeClr>
                </a:solidFill>
              </a:rPr>
              <a:t>카테고리 기준으로 필터</a:t>
            </a:r>
            <a:endParaRPr kumimoji="1" lang="ko-Kore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24771A-6C26-F3A4-5756-5E410463FA9A}"/>
              </a:ext>
            </a:extLst>
          </p:cNvPr>
          <p:cNvSpPr txBox="1"/>
          <p:nvPr/>
        </p:nvSpPr>
        <p:spPr>
          <a:xfrm>
            <a:off x="9352049" y="4276549"/>
            <a:ext cx="280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accent6">
                    <a:lumMod val="50000"/>
                  </a:schemeClr>
                </a:solidFill>
              </a:rPr>
              <a:t>자유로운 카테고리 편집 </a:t>
            </a:r>
            <a:endParaRPr kumimoji="1" lang="ko-Kore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9B7169-4876-182A-FA12-B20DE65D0038}"/>
              </a:ext>
            </a:extLst>
          </p:cNvPr>
          <p:cNvSpPr txBox="1"/>
          <p:nvPr/>
        </p:nvSpPr>
        <p:spPr>
          <a:xfrm>
            <a:off x="361590" y="6075429"/>
            <a:ext cx="3913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accent6">
                    <a:lumMod val="50000"/>
                  </a:schemeClr>
                </a:solidFill>
              </a:rPr>
              <a:t>직관적인 </a:t>
            </a:r>
            <a:r>
              <a:rPr kumimoji="1" lang="en-US" altLang="ko-KR" dirty="0">
                <a:solidFill>
                  <a:schemeClr val="accent6">
                    <a:lumMod val="50000"/>
                  </a:schemeClr>
                </a:solidFill>
              </a:rPr>
              <a:t>UI</a:t>
            </a:r>
            <a:r>
              <a:rPr kumimoji="1" lang="ko-KR" altLang="en-US" dirty="0" err="1">
                <a:solidFill>
                  <a:schemeClr val="accent6">
                    <a:lumMod val="50000"/>
                  </a:schemeClr>
                </a:solidFill>
              </a:rPr>
              <a:t>를</a:t>
            </a:r>
            <a:r>
              <a:rPr kumimoji="1" lang="ko-KR" altLang="en-US" dirty="0">
                <a:solidFill>
                  <a:schemeClr val="accent6">
                    <a:lumMod val="50000"/>
                  </a:schemeClr>
                </a:solidFill>
              </a:rPr>
              <a:t> 통해 일정 유무 확인</a:t>
            </a:r>
            <a:r>
              <a:rPr kumimoji="1" lang="en-US" altLang="ko-KR" dirty="0">
                <a:solidFill>
                  <a:schemeClr val="accent6">
                    <a:lumMod val="50000"/>
                  </a:schemeClr>
                </a:solidFill>
              </a:rPr>
              <a:t>!</a:t>
            </a:r>
            <a:endParaRPr kumimoji="1" lang="ko-Kore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157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283779" y="262759"/>
            <a:ext cx="11645462" cy="637977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61037A-9933-827A-8F78-A9CED924A51E}"/>
              </a:ext>
            </a:extLst>
          </p:cNvPr>
          <p:cNvSpPr/>
          <p:nvPr/>
        </p:nvSpPr>
        <p:spPr>
          <a:xfrm>
            <a:off x="537200" y="509973"/>
            <a:ext cx="141577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일정관리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3BCF694-C7B6-DC7A-08F4-666954984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92" y="1234397"/>
            <a:ext cx="4944187" cy="39153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CE1930E-9B31-6009-28F1-6460A8991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8143" y="492544"/>
            <a:ext cx="3094533" cy="5525105"/>
          </a:xfrm>
          <a:prstGeom prst="rect">
            <a:avLst/>
          </a:prstGeom>
        </p:spPr>
      </p:pic>
      <p:pic>
        <p:nvPicPr>
          <p:cNvPr id="10" name="그림 9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F997E6FF-1F34-DC7B-B713-B2EFFBBDD6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3323" y="4172739"/>
            <a:ext cx="2057927" cy="15893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E0F5FB-2116-33FE-0455-612B31A1E276}"/>
              </a:ext>
            </a:extLst>
          </p:cNvPr>
          <p:cNvSpPr txBox="1"/>
          <p:nvPr/>
        </p:nvSpPr>
        <p:spPr>
          <a:xfrm>
            <a:off x="1646231" y="5355965"/>
            <a:ext cx="3913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accent6">
                    <a:lumMod val="50000"/>
                  </a:schemeClr>
                </a:solidFill>
              </a:rPr>
              <a:t>세부적인 일정의 내용</a:t>
            </a:r>
            <a:endParaRPr kumimoji="1" lang="ko-Kore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D27F35-8297-CEF6-B9D0-43B8EC0A15E0}"/>
              </a:ext>
            </a:extLst>
          </p:cNvPr>
          <p:cNvSpPr txBox="1"/>
          <p:nvPr/>
        </p:nvSpPr>
        <p:spPr>
          <a:xfrm>
            <a:off x="6798438" y="6180790"/>
            <a:ext cx="3913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accent6">
                    <a:lumMod val="50000"/>
                  </a:schemeClr>
                </a:solidFill>
              </a:rPr>
              <a:t>간편한 일정 추가</a:t>
            </a:r>
            <a:r>
              <a:rPr kumimoji="1" lang="en-US" altLang="ko-KR" dirty="0">
                <a:solidFill>
                  <a:schemeClr val="accent6">
                    <a:lumMod val="50000"/>
                  </a:schemeClr>
                </a:solidFill>
              </a:rPr>
              <a:t>/</a:t>
            </a:r>
            <a:r>
              <a:rPr kumimoji="1" lang="ko-KR" altLang="en-US" dirty="0">
                <a:solidFill>
                  <a:schemeClr val="accent6">
                    <a:lumMod val="50000"/>
                  </a:schemeClr>
                </a:solidFill>
              </a:rPr>
              <a:t>수정</a:t>
            </a:r>
            <a:endParaRPr kumimoji="1" lang="ko-Kore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DED218B-9A20-8127-87A2-102F2996C491}"/>
              </a:ext>
            </a:extLst>
          </p:cNvPr>
          <p:cNvCxnSpPr/>
          <p:nvPr/>
        </p:nvCxnSpPr>
        <p:spPr>
          <a:xfrm>
            <a:off x="5521399" y="1482811"/>
            <a:ext cx="8767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FE6E006-39A7-483A-B05E-30411B7BADA3}"/>
              </a:ext>
            </a:extLst>
          </p:cNvPr>
          <p:cNvCxnSpPr>
            <a:cxnSpLocks/>
          </p:cNvCxnSpPr>
          <p:nvPr/>
        </p:nvCxnSpPr>
        <p:spPr>
          <a:xfrm>
            <a:off x="4683335" y="3604054"/>
            <a:ext cx="15609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B8C0D4B3-F84E-C550-BF0D-AC53CBECA139}"/>
              </a:ext>
            </a:extLst>
          </p:cNvPr>
          <p:cNvCxnSpPr>
            <a:endCxn id="10" idx="0"/>
          </p:cNvCxnSpPr>
          <p:nvPr/>
        </p:nvCxnSpPr>
        <p:spPr>
          <a:xfrm>
            <a:off x="9275805" y="3056238"/>
            <a:ext cx="1436482" cy="11165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07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283779" y="262759"/>
            <a:ext cx="11645462" cy="637977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61037A-9933-827A-8F78-A9CED924A51E}"/>
              </a:ext>
            </a:extLst>
          </p:cNvPr>
          <p:cNvSpPr/>
          <p:nvPr/>
        </p:nvSpPr>
        <p:spPr>
          <a:xfrm>
            <a:off x="693718" y="532906"/>
            <a:ext cx="141577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유저관리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73520DD0-5FC1-25A4-6724-A0867C9DF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649" y="1347096"/>
            <a:ext cx="7772400" cy="434815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8E15CC1-0F8B-6B03-7F71-99B5E0D794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6656" y="1678483"/>
            <a:ext cx="2264978" cy="1006657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495A509B-6434-C43C-CAB1-CB52F2175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8145" y="4100864"/>
            <a:ext cx="2966060" cy="2067459"/>
          </a:xfrm>
          <a:prstGeom prst="rect">
            <a:avLst/>
          </a:prstGeom>
        </p:spPr>
      </p:pic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0CD12F77-5EC6-F539-C6A8-920748ED4195}"/>
              </a:ext>
            </a:extLst>
          </p:cNvPr>
          <p:cNvCxnSpPr>
            <a:endCxn id="8" idx="1"/>
          </p:cNvCxnSpPr>
          <p:nvPr/>
        </p:nvCxnSpPr>
        <p:spPr>
          <a:xfrm flipV="1">
            <a:off x="7916562" y="2181812"/>
            <a:ext cx="1090094" cy="766087"/>
          </a:xfrm>
          <a:prstGeom prst="bentConnector3">
            <a:avLst>
              <a:gd name="adj1" fmla="val 1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3CB08B0-2ADE-E23B-6408-7CA1754E744D}"/>
              </a:ext>
            </a:extLst>
          </p:cNvPr>
          <p:cNvCxnSpPr/>
          <p:nvPr/>
        </p:nvCxnSpPr>
        <p:spPr>
          <a:xfrm>
            <a:off x="10139145" y="2685140"/>
            <a:ext cx="0" cy="1415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12480CE-0FD0-CAEF-81DE-F369AEEF5C63}"/>
              </a:ext>
            </a:extLst>
          </p:cNvPr>
          <p:cNvSpPr txBox="1"/>
          <p:nvPr/>
        </p:nvSpPr>
        <p:spPr>
          <a:xfrm>
            <a:off x="2914858" y="5958005"/>
            <a:ext cx="3913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accent6">
                    <a:lumMod val="50000"/>
                  </a:schemeClr>
                </a:solidFill>
              </a:rPr>
              <a:t>한눈에 볼 수 있는 동아리원 목록</a:t>
            </a:r>
            <a:endParaRPr kumimoji="1" lang="ko-Kore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AF2E56-067A-AAB8-E862-2504A1DB9F5F}"/>
              </a:ext>
            </a:extLst>
          </p:cNvPr>
          <p:cNvSpPr txBox="1"/>
          <p:nvPr/>
        </p:nvSpPr>
        <p:spPr>
          <a:xfrm>
            <a:off x="8770598" y="1162430"/>
            <a:ext cx="296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accent6">
                    <a:lumMod val="50000"/>
                  </a:schemeClr>
                </a:solidFill>
              </a:rPr>
              <a:t>간편한 동아리원 역할 수정</a:t>
            </a:r>
            <a:endParaRPr kumimoji="1" lang="ko-Kore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853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984</TotalTime>
  <Words>904</Words>
  <Application>Microsoft Macintosh PowerPoint</Application>
  <PresentationFormat>와이드스크린</PresentationFormat>
  <Paragraphs>171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나눔스퀘어 ExtraBold</vt:lpstr>
      <vt:lpstr>나눔스퀘어 Light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연민석</dc:creator>
  <cp:lastModifiedBy>연민석</cp:lastModifiedBy>
  <cp:revision>349</cp:revision>
  <dcterms:created xsi:type="dcterms:W3CDTF">2022-10-26T08:51:52Z</dcterms:created>
  <dcterms:modified xsi:type="dcterms:W3CDTF">2022-12-02T15:56:55Z</dcterms:modified>
</cp:coreProperties>
</file>